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8288000" cy="10287000"/>
  <p:notesSz cx="10287000" cy="1828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image" Target="../media/image-1-4.sv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jpe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svg"/><Relationship Id="rId12" Type="http://schemas.openxmlformats.org/officeDocument/2006/relationships/image" Target="../media/image-10-12.jpeg"/><Relationship Id="rId13" Type="http://schemas.openxmlformats.org/officeDocument/2006/relationships/slideLayout" Target="../slideLayouts/slideLayout1.xml"/><Relationship Id="rId1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eg"/><Relationship Id="rId2" Type="http://schemas.openxmlformats.org/officeDocument/2006/relationships/image" Target="../media/image-11-2.jpe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image" Target="../media/image-11-7.png"/><Relationship Id="rId8" Type="http://schemas.openxmlformats.org/officeDocument/2006/relationships/image" Target="../media/image-11-8.svg"/><Relationship Id="rId9" Type="http://schemas.openxmlformats.org/officeDocument/2006/relationships/image" Target="../media/image-11-9.png"/><Relationship Id="rId10" Type="http://schemas.openxmlformats.org/officeDocument/2006/relationships/slideLayout" Target="../slideLayouts/slideLayout1.xml"/><Relationship Id="rId11"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image" Target="../media/image-12-7.png"/><Relationship Id="rId8" Type="http://schemas.openxmlformats.org/officeDocument/2006/relationships/image" Target="../media/image-12-8.svg"/><Relationship Id="rId9" Type="http://schemas.openxmlformats.org/officeDocument/2006/relationships/image" Target="../media/image-12-9.png"/><Relationship Id="rId10" Type="http://schemas.openxmlformats.org/officeDocument/2006/relationships/image" Target="../media/image-12-10.svg"/><Relationship Id="rId11" Type="http://schemas.openxmlformats.org/officeDocument/2006/relationships/slideLayout" Target="../slideLayouts/slideLayout1.xml"/><Relationship Id="rId1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image" Target="../media/image-2-9.png"/><Relationship Id="rId10" Type="http://schemas.openxmlformats.org/officeDocument/2006/relationships/image" Target="../media/image-2-10.svg"/><Relationship Id="rId11" Type="http://schemas.openxmlformats.org/officeDocument/2006/relationships/image" Target="../media/image-2-11.png"/><Relationship Id="rId12" Type="http://schemas.openxmlformats.org/officeDocument/2006/relationships/image" Target="../media/image-2-12.svg"/><Relationship Id="rId13" Type="http://schemas.openxmlformats.org/officeDocument/2006/relationships/image" Target="../media/image-2-13.png"/><Relationship Id="rId14" Type="http://schemas.openxmlformats.org/officeDocument/2006/relationships/image" Target="../media/image-2-14.svg"/><Relationship Id="rId15" Type="http://schemas.openxmlformats.org/officeDocument/2006/relationships/image" Target="../media/image-2-15.png"/><Relationship Id="rId16" Type="http://schemas.openxmlformats.org/officeDocument/2006/relationships/image" Target="../media/image-2-16.sv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image" Target="../media/image-2-19.svg"/><Relationship Id="rId20" Type="http://schemas.openxmlformats.org/officeDocument/2006/relationships/image" Target="../media/image-2-20.png"/><Relationship Id="rId21" Type="http://schemas.openxmlformats.org/officeDocument/2006/relationships/image" Target="../media/image-2-21.svg"/><Relationship Id="rId22" Type="http://schemas.openxmlformats.org/officeDocument/2006/relationships/slideLayout" Target="../slideLayouts/slideLayout1.xml"/><Relationship Id="rId2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image" Target="../media/image-3-10.png"/><Relationship Id="rId11" Type="http://schemas.openxmlformats.org/officeDocument/2006/relationships/image" Target="../media/image-3-11.svg"/><Relationship Id="rId12" Type="http://schemas.openxmlformats.org/officeDocument/2006/relationships/image" Target="../media/image-3-12.png"/><Relationship Id="rId13" Type="http://schemas.openxmlformats.org/officeDocument/2006/relationships/image" Target="../media/image-3-13.jpeg"/><Relationship Id="rId14" Type="http://schemas.openxmlformats.org/officeDocument/2006/relationships/image" Target="../media/image-3-14.jpeg"/><Relationship Id="rId15" Type="http://schemas.openxmlformats.org/officeDocument/2006/relationships/image" Target="../media/image-3-15.png"/><Relationship Id="rId16" Type="http://schemas.openxmlformats.org/officeDocument/2006/relationships/image" Target="../media/image-3-16.svg"/><Relationship Id="rId17" Type="http://schemas.openxmlformats.org/officeDocument/2006/relationships/image" Target="../media/image-3-17.png"/><Relationship Id="rId18" Type="http://schemas.openxmlformats.org/officeDocument/2006/relationships/image" Target="../media/image-3-18.svg"/><Relationship Id="rId19" Type="http://schemas.openxmlformats.org/officeDocument/2006/relationships/image" Target="../media/image-3-19.png"/><Relationship Id="rId20" Type="http://schemas.openxmlformats.org/officeDocument/2006/relationships/image" Target="../media/image-3-20.svg"/><Relationship Id="rId21" Type="http://schemas.openxmlformats.org/officeDocument/2006/relationships/image" Target="../media/image-3-21.jpeg"/><Relationship Id="rId22" Type="http://schemas.openxmlformats.org/officeDocument/2006/relationships/slideLayout" Target="../slideLayouts/slideLayout1.xml"/><Relationship Id="rId2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image" Target="../media/image-4-10.jpeg"/><Relationship Id="rId11" Type="http://schemas.openxmlformats.org/officeDocument/2006/relationships/slideLayout" Target="../slideLayouts/slideLayout1.xml"/><Relationship Id="rId1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jpeg"/><Relationship Id="rId6" Type="http://schemas.openxmlformats.org/officeDocument/2006/relationships/image" Target="../media/image-5-6.jpe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svg"/><Relationship Id="rId13" Type="http://schemas.openxmlformats.org/officeDocument/2006/relationships/image" Target="../media/image-5-13.png"/><Relationship Id="rId14" Type="http://schemas.openxmlformats.org/officeDocument/2006/relationships/image" Target="../media/image-5-14.svg"/><Relationship Id="rId15" Type="http://schemas.openxmlformats.org/officeDocument/2006/relationships/image" Target="../media/image-5-15.png"/><Relationship Id="rId16" Type="http://schemas.openxmlformats.org/officeDocument/2006/relationships/image" Target="../media/image-5-16.svg"/><Relationship Id="rId17" Type="http://schemas.openxmlformats.org/officeDocument/2006/relationships/slideLayout" Target="../slideLayouts/slideLayout1.xml"/><Relationship Id="rId1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image" Target="../media/image-6-6.png"/><Relationship Id="rId7" Type="http://schemas.openxmlformats.org/officeDocument/2006/relationships/image" Target="../media/image-6-7.svg"/><Relationship Id="rId8" Type="http://schemas.openxmlformats.org/officeDocument/2006/relationships/image" Target="../media/image-6-8.jpe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svg"/><Relationship Id="rId16" Type="http://schemas.openxmlformats.org/officeDocument/2006/relationships/image" Target="../media/image-6-16.png"/><Relationship Id="rId17" Type="http://schemas.openxmlformats.org/officeDocument/2006/relationships/image" Target="../media/image-6-17.svg"/><Relationship Id="rId18" Type="http://schemas.openxmlformats.org/officeDocument/2006/relationships/image" Target="../media/image-6-18.png"/><Relationship Id="rId19" Type="http://schemas.openxmlformats.org/officeDocument/2006/relationships/image" Target="../media/image-6-19.svg"/><Relationship Id="rId20" Type="http://schemas.openxmlformats.org/officeDocument/2006/relationships/image" Target="../media/image-6-20.png"/><Relationship Id="rId21" Type="http://schemas.openxmlformats.org/officeDocument/2006/relationships/slideLayout" Target="../slideLayouts/slideLayout1.xml"/><Relationship Id="rId2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jpe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image" Target="../media/image-7-9.png"/><Relationship Id="rId10" Type="http://schemas.openxmlformats.org/officeDocument/2006/relationships/image" Target="../media/image-7-10.svg"/><Relationship Id="rId11" Type="http://schemas.openxmlformats.org/officeDocument/2006/relationships/image" Target="../media/image-7-11.png"/><Relationship Id="rId12" Type="http://schemas.openxmlformats.org/officeDocument/2006/relationships/image" Target="../media/image-7-12.svg"/><Relationship Id="rId13" Type="http://schemas.openxmlformats.org/officeDocument/2006/relationships/image" Target="../media/image-7-13.png"/><Relationship Id="rId14" Type="http://schemas.openxmlformats.org/officeDocument/2006/relationships/image" Target="../media/image-7-14.svg"/><Relationship Id="rId15" Type="http://schemas.openxmlformats.org/officeDocument/2006/relationships/image" Target="../media/image-7-15.jpeg"/><Relationship Id="rId16" Type="http://schemas.openxmlformats.org/officeDocument/2006/relationships/image" Target="../media/image-7-16.png"/><Relationship Id="rId17" Type="http://schemas.openxmlformats.org/officeDocument/2006/relationships/image" Target="../media/image-7-17.svg"/><Relationship Id="rId18" Type="http://schemas.openxmlformats.org/officeDocument/2006/relationships/slideLayout" Target="../slideLayouts/slideLayout1.xml"/><Relationship Id="rId1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image" Target="../media/image-8-11.png"/><Relationship Id="rId12" Type="http://schemas.openxmlformats.org/officeDocument/2006/relationships/image" Target="../media/image-8-12.svg"/><Relationship Id="rId13" Type="http://schemas.openxmlformats.org/officeDocument/2006/relationships/image" Target="../media/image-8-13.jpeg"/><Relationship Id="rId14" Type="http://schemas.openxmlformats.org/officeDocument/2006/relationships/image" Target="../media/image-8-14.jpeg"/><Relationship Id="rId15" Type="http://schemas.openxmlformats.org/officeDocument/2006/relationships/image" Target="../media/image-8-15.png"/><Relationship Id="rId16" Type="http://schemas.openxmlformats.org/officeDocument/2006/relationships/image" Target="../media/image-8-16.svg"/><Relationship Id="rId17" Type="http://schemas.openxmlformats.org/officeDocument/2006/relationships/image" Target="../media/image-8-17.png"/><Relationship Id="rId18" Type="http://schemas.openxmlformats.org/officeDocument/2006/relationships/image" Target="../media/image-8-18.svg"/><Relationship Id="rId19" Type="http://schemas.openxmlformats.org/officeDocument/2006/relationships/image" Target="../media/image-8-19.png"/><Relationship Id="rId20" Type="http://schemas.openxmlformats.org/officeDocument/2006/relationships/image" Target="../media/image-8-20.svg"/><Relationship Id="rId21" Type="http://schemas.openxmlformats.org/officeDocument/2006/relationships/image" Target="../media/image-8-21.png"/><Relationship Id="rId22" Type="http://schemas.openxmlformats.org/officeDocument/2006/relationships/image" Target="../media/image-8-22.svg"/><Relationship Id="rId23" Type="http://schemas.openxmlformats.org/officeDocument/2006/relationships/image" Target="../media/image-8-23.png"/><Relationship Id="rId24" Type="http://schemas.openxmlformats.org/officeDocument/2006/relationships/image" Target="../media/image-8-24.svg"/><Relationship Id="rId25" Type="http://schemas.openxmlformats.org/officeDocument/2006/relationships/image" Target="../media/image-8-25.png"/><Relationship Id="rId26" Type="http://schemas.openxmlformats.org/officeDocument/2006/relationships/image" Target="../media/image-8-26.svg"/><Relationship Id="rId27" Type="http://schemas.openxmlformats.org/officeDocument/2006/relationships/image" Target="../media/image-8-27.png"/><Relationship Id="rId28" Type="http://schemas.openxmlformats.org/officeDocument/2006/relationships/image" Target="../media/image-8-28.svg"/><Relationship Id="rId29" Type="http://schemas.openxmlformats.org/officeDocument/2006/relationships/image" Target="../media/image-8-29.png"/><Relationship Id="rId30" Type="http://schemas.openxmlformats.org/officeDocument/2006/relationships/image" Target="../media/image-8-30.svg"/><Relationship Id="rId31" Type="http://schemas.openxmlformats.org/officeDocument/2006/relationships/image" Target="../media/image-8-31.png"/><Relationship Id="rId32" Type="http://schemas.openxmlformats.org/officeDocument/2006/relationships/image" Target="../media/image-8-32.svg"/><Relationship Id="rId33" Type="http://schemas.openxmlformats.org/officeDocument/2006/relationships/slideLayout" Target="../slideLayouts/slideLayout1.xml"/><Relationship Id="rId3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jpeg"/><Relationship Id="rId10" Type="http://schemas.openxmlformats.org/officeDocument/2006/relationships/image" Target="../media/image-9-10.png"/><Relationship Id="rId11" Type="http://schemas.openxmlformats.org/officeDocument/2006/relationships/image" Target="../media/image-9-11.svg"/><Relationship Id="rId12" Type="http://schemas.openxmlformats.org/officeDocument/2006/relationships/image" Target="../media/image-9-12.jpeg"/><Relationship Id="rId13" Type="http://schemas.openxmlformats.org/officeDocument/2006/relationships/image" Target="../media/image-9-13.png"/><Relationship Id="rId14" Type="http://schemas.openxmlformats.org/officeDocument/2006/relationships/image" Target="../media/image-9-14.svg"/><Relationship Id="rId15" Type="http://schemas.openxmlformats.org/officeDocument/2006/relationships/image" Target="../media/image-9-15.png"/><Relationship Id="rId16" Type="http://schemas.openxmlformats.org/officeDocument/2006/relationships/image" Target="../media/image-9-16.svg"/><Relationship Id="rId17" Type="http://schemas.openxmlformats.org/officeDocument/2006/relationships/slideLayout" Target="../slideLayouts/slideLayout1.xml"/><Relationship Id="rId1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CLOSCA_HELMET_FOLDABLE_BAG_URBAN 1" descr="preencoded.png">    </p:cNvPr>
          <p:cNvPicPr>
            <a:picLocks noChangeAspect="1"/>
          </p:cNvPicPr>
          <p:nvPr/>
        </p:nvPicPr>
        <p:blipFill>
          <a:blip r:embed="rId1"/>
          <a:srcRect l="0" r="0" t="0" b="0"/>
          <a:stretch/>
        </p:blipFill>
        <p:spPr>
          <a:xfrm>
            <a:off x="0" y="0"/>
            <a:ext cx="18288000" cy="10287000"/>
          </a:xfrm>
          <a:prstGeom prst="rect">
            <a:avLst/>
          </a:prstGeom>
        </p:spPr>
      </p:pic>
      <p:pic>
        <p:nvPicPr>
          <p:cNvPr id="3" name="logo_closca_black 1" descr="preencoded.png">    </p:cNvPr>
          <p:cNvPicPr>
            <a:picLocks noChangeAspect="1"/>
          </p:cNvPicPr>
          <p:nvPr/>
        </p:nvPicPr>
        <p:blipFill>
          <a:blip r:embed="rId2"/>
          <a:srcRect l="0" r="0" t="0" b="0"/>
          <a:stretch/>
        </p:blipFill>
        <p:spPr>
          <a:xfrm>
            <a:off x="4962525" y="4572000"/>
            <a:ext cx="8362950" cy="2486025"/>
          </a:xfrm>
          <a:prstGeom prst="rect">
            <a:avLst/>
          </a:prstGeom>
        </p:spPr>
      </p:pic>
      <p:pic>
        <p:nvPicPr>
          <p:cNvPr id="4" name="Rectangle 10" descr="preencoded.png">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0" y="9782175"/>
            <a:ext cx="18288000" cy="5048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Rectangle 42"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9144000" y="0"/>
            <a:ext cx="9144000" cy="10287000"/>
          </a:xfrm>
          <a:prstGeom prst="rect">
            <a:avLst/>
          </a:prstGeom>
        </p:spPr>
      </p:pic>
      <p:pic>
        <p:nvPicPr>
          <p:cNvPr id="3" name="Rectangle 41" descr="preencoded.png">    </p:cNvPr>
          <p:cNvPicPr>
            <a:picLocks noChangeAspect="1"/>
          </p:cNvPicPr>
          <p:nvPr/>
        </p:nvPicPr>
        <p:blipFill>
          <a:blip r:embed="rId3"/>
          <a:srcRect l="0" r="0" t="0" b="0"/>
          <a:stretch/>
        </p:blipFill>
        <p:spPr>
          <a:xfrm>
            <a:off x="2438400" y="3771900"/>
            <a:ext cx="13792200" cy="6515100"/>
          </a:xfrm>
          <a:prstGeom prst="rect">
            <a:avLst/>
          </a:prstGeom>
        </p:spPr>
      </p:pic>
      <p:pic>
        <p:nvPicPr>
          <p:cNvPr id="4" name="Mask group" descr="preencoded.png">    </p:cNvPr>
          <p:cNvPicPr>
            <a:picLocks noChangeAspect="1"/>
          </p:cNvPicPr>
          <p:nvPr/>
        </p:nvPicPr>
        <p:blipFill>
          <a:blip r:embed="rId4"/>
          <a:srcRect l="0" r="0" t="0" b="0"/>
          <a:stretch/>
        </p:blipFill>
        <p:spPr>
          <a:xfrm>
            <a:off x="0" y="3724275"/>
            <a:ext cx="6515100" cy="6562725"/>
          </a:xfrm>
          <a:prstGeom prst="rect">
            <a:avLst/>
          </a:prstGeom>
        </p:spPr>
      </p:pic>
      <p:pic>
        <p:nvPicPr>
          <p:cNvPr id="5" name="black_combo 2" descr="preencoded.png">    </p:cNvPr>
          <p:cNvPicPr>
            <a:picLocks noChangeAspect="1"/>
          </p:cNvPicPr>
          <p:nvPr/>
        </p:nvPicPr>
        <p:blipFill>
          <a:blip r:embed="rId5"/>
          <a:srcRect l="0" r="0" t="0" b="0"/>
          <a:stretch/>
        </p:blipFill>
        <p:spPr>
          <a:xfrm>
            <a:off x="6515100" y="3886200"/>
            <a:ext cx="9544050" cy="6400800"/>
          </a:xfrm>
          <a:prstGeom prst="rect">
            <a:avLst/>
          </a:prstGeom>
        </p:spPr>
      </p:pic>
      <p:pic>
        <p:nvPicPr>
          <p:cNvPr id="6" name="detail terlihat pada mekanisme lipat yang halus, pentilasi udara, tali pengikat yang nyaman, dan bahkan opsi aksesori warna yang serasi. Ini menunjukkan pertimbangan yang matang dalam proses desain dan kenyamanan." descr="preencoded.png">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451098" y="2133600"/>
            <a:ext cx="8667740" cy="1571625"/>
          </a:xfrm>
          <a:prstGeom prst="rect">
            <a:avLst/>
          </a:prstGeom>
        </p:spPr>
      </p:pic>
      <p:pic>
        <p:nvPicPr>
          <p:cNvPr id="7" name="CLOSCA_HELMET_BOTTLE_loop_wave_bundles 1" descr="preencoded.png">    </p:cNvPr>
          <p:cNvPicPr>
            <a:picLocks noChangeAspect="1"/>
          </p:cNvPicPr>
          <p:nvPr/>
        </p:nvPicPr>
        <p:blipFill>
          <a:blip r:embed="rId8"/>
          <a:srcRect l="0" r="0" t="0" b="0"/>
          <a:stretch/>
        </p:blipFill>
        <p:spPr>
          <a:xfrm>
            <a:off x="9144000" y="0"/>
            <a:ext cx="4772025" cy="3762375"/>
          </a:xfrm>
          <a:prstGeom prst="rect">
            <a:avLst/>
          </a:prstGeom>
        </p:spPr>
      </p:pic>
      <p:pic>
        <p:nvPicPr>
          <p:cNvPr id="8" name="GraphiteReflective2 3" descr="preencoded.png">    </p:cNvPr>
          <p:cNvPicPr>
            <a:picLocks noChangeAspect="1"/>
          </p:cNvPicPr>
          <p:nvPr/>
        </p:nvPicPr>
        <p:blipFill>
          <a:blip r:embed="rId9"/>
          <a:srcRect l="0" r="0" t="0" b="0"/>
          <a:stretch/>
        </p:blipFill>
        <p:spPr>
          <a:xfrm>
            <a:off x="12420600" y="0"/>
            <a:ext cx="5867400" cy="6429375"/>
          </a:xfrm>
          <a:prstGeom prst="rect">
            <a:avLst/>
          </a:prstGeom>
        </p:spPr>
      </p:pic>
      <p:pic>
        <p:nvPicPr>
          <p:cNvPr id="9" name="8.DETAIL (Detail Menyeluruh )" descr="preencoded.png">    </p:cNvPr>
          <p:cNvPicPr>
            <a:picLocks noChangeAspect="1"/>
          </p:cNvPicPr>
          <p:nvPr/>
        </p:nvPicPr>
        <p:blipFill>
          <a:blip r:embed="rId10">
            <a:extLst>
              <a:ext uri="{96DAC541-7B7A-43D3-8B79-37D633B846F1}">
                <asvg:svgBlip xmlns:asvg="http://schemas.microsoft.com/office/drawing/2016/SVG/main" r:embed="rId11"/>
              </a:ext>
            </a:extLst>
          </a:blip>
          <a:srcRect l="0" r="0" t="0" b="0"/>
          <a:stretch/>
        </p:blipFill>
        <p:spPr>
          <a:xfrm>
            <a:off x="374898" y="83439"/>
            <a:ext cx="8639181" cy="1952625"/>
          </a:xfrm>
          <a:prstGeom prst="rect">
            <a:avLst/>
          </a:prstGeom>
        </p:spPr>
      </p:pic>
      <p:pic>
        <p:nvPicPr>
          <p:cNvPr id="10" name="logo_closca_black 1" descr="preencoded.png">    </p:cNvPr>
          <p:cNvPicPr>
            <a:picLocks noChangeAspect="1"/>
          </p:cNvPicPr>
          <p:nvPr/>
        </p:nvPicPr>
        <p:blipFill>
          <a:blip r:embed="rId12"/>
          <a:srcRect l="0" r="0" t="0" b="0"/>
          <a:stretch/>
        </p:blipFill>
        <p:spPr>
          <a:xfrm>
            <a:off x="0" y="8724900"/>
            <a:ext cx="5248275" cy="15621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c5d779613bbe9c357a66c4233e26df73 1" descr="preencoded.png">    </p:cNvPr>
          <p:cNvPicPr>
            <a:picLocks noChangeAspect="1"/>
          </p:cNvPicPr>
          <p:nvPr/>
        </p:nvPicPr>
        <p:blipFill>
          <a:blip r:embed="rId1"/>
          <a:srcRect l="0" r="0" t="0" b="0"/>
          <a:stretch/>
        </p:blipFill>
        <p:spPr>
          <a:xfrm>
            <a:off x="0" y="0"/>
            <a:ext cx="18288000" cy="10287000"/>
          </a:xfrm>
          <a:prstGeom prst="rect">
            <a:avLst/>
          </a:prstGeom>
        </p:spPr>
      </p:pic>
      <p:pic>
        <p:nvPicPr>
          <p:cNvPr id="3" name="c5d779613bbe9c357a66c4233e26df73 2" descr="preencoded.png">    </p:cNvPr>
          <p:cNvPicPr>
            <a:picLocks noChangeAspect="1"/>
          </p:cNvPicPr>
          <p:nvPr/>
        </p:nvPicPr>
        <p:blipFill>
          <a:blip r:embed="rId2"/>
          <a:srcRect l="0" r="0" t="0" b="0"/>
          <a:stretch/>
        </p:blipFill>
        <p:spPr>
          <a:xfrm>
            <a:off x="3781425" y="0"/>
            <a:ext cx="10725150" cy="10287000"/>
          </a:xfrm>
          <a:prstGeom prst="rect">
            <a:avLst/>
          </a:prstGeom>
        </p:spPr>
      </p:pic>
      <p:pic>
        <p:nvPicPr>
          <p:cNvPr id="4" name="Rectangle 43" descr="preencoded.png">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0" y="0"/>
            <a:ext cx="18288000" cy="10287000"/>
          </a:xfrm>
          <a:prstGeom prst="rect">
            <a:avLst/>
          </a:prstGeom>
        </p:spPr>
      </p:pic>
      <p:pic>
        <p:nvPicPr>
          <p:cNvPr id="5" name="Meskipun tidak ada penekanan eksplisit pada keberlanjutan dalam semua aspek produk, Closca sebagai merek memiliki pesan &quot;Inspire Change&quot; yang sering dikaitkan dengan gagasan keberlanjutan dalam mobilitas perkotaan. Closca Loop Reflective mendorong penggunaan sepeda sebagai moda transportasi yang lebih ramah lingkungan" descr="preencoded.pn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3791192" y="7077075"/>
            <a:ext cx="10696575" cy="2390775"/>
          </a:xfrm>
          <a:prstGeom prst="rect">
            <a:avLst/>
          </a:prstGeom>
        </p:spPr>
      </p:pic>
      <p:pic>
        <p:nvPicPr>
          <p:cNvPr id="6" name="9.ENVIRONMENTALLY FRIENDLY (Ramah Lingkungan)" descr="preencoded.png">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2479923" y="4274439"/>
            <a:ext cx="13363575" cy="1952626"/>
          </a:xfrm>
          <a:prstGeom prst="rect">
            <a:avLst/>
          </a:prstGeom>
        </p:spPr>
      </p:pic>
      <p:pic>
        <p:nvPicPr>
          <p:cNvPr id="7" name="logo_closca_black 1" descr="preencoded.png">    </p:cNvPr>
          <p:cNvPicPr>
            <a:picLocks noChangeAspect="1"/>
          </p:cNvPicPr>
          <p:nvPr/>
        </p:nvPicPr>
        <p:blipFill>
          <a:blip r:embed="rId9"/>
          <a:srcRect l="0" r="0" t="0" b="0"/>
          <a:stretch/>
        </p:blipFill>
        <p:spPr>
          <a:xfrm>
            <a:off x="6515100" y="2105025"/>
            <a:ext cx="5429250" cy="1714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Vector 6"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9039225" y="0"/>
            <a:ext cx="9248775" cy="10287000"/>
          </a:xfrm>
          <a:prstGeom prst="rect">
            <a:avLst/>
          </a:prstGeom>
        </p:spPr>
      </p:pic>
      <p:pic>
        <p:nvPicPr>
          <p:cNvPr id="3" name="logo_closca_black 1" descr="preencoded.png">    </p:cNvPr>
          <p:cNvPicPr>
            <a:picLocks noChangeAspect="1"/>
          </p:cNvPicPr>
          <p:nvPr/>
        </p:nvPicPr>
        <p:blipFill>
          <a:blip r:embed="rId3"/>
          <a:srcRect l="0" r="0" t="0" b="0"/>
          <a:stretch/>
        </p:blipFill>
        <p:spPr>
          <a:xfrm>
            <a:off x="276225" y="2324100"/>
            <a:ext cx="7581900" cy="2257425"/>
          </a:xfrm>
          <a:prstGeom prst="rect">
            <a:avLst/>
          </a:prstGeom>
        </p:spPr>
      </p:pic>
      <p:pic>
        <p:nvPicPr>
          <p:cNvPr id="4" name="Mask group" descr="preencoded.png">    </p:cNvPr>
          <p:cNvPicPr>
            <a:picLocks noChangeAspect="1"/>
          </p:cNvPicPr>
          <p:nvPr/>
        </p:nvPicPr>
        <p:blipFill>
          <a:blip r:embed="rId4"/>
          <a:srcRect l="0" r="0" t="0" b="0"/>
          <a:stretch/>
        </p:blipFill>
        <p:spPr>
          <a:xfrm>
            <a:off x="9953625" y="0"/>
            <a:ext cx="8334375" cy="7791450"/>
          </a:xfrm>
          <a:prstGeom prst="rect">
            <a:avLst/>
          </a:prstGeom>
        </p:spPr>
      </p:pic>
      <p:pic>
        <p:nvPicPr>
          <p:cNvPr id="5" name="THANKS YOU" descr="preencoded.pn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8105775" y="7336868"/>
            <a:ext cx="7448550" cy="904875"/>
          </a:xfrm>
          <a:prstGeom prst="rect">
            <a:avLst/>
          </a:prstGeom>
        </p:spPr>
      </p:pic>
      <p:pic>
        <p:nvPicPr>
          <p:cNvPr id="6" name="10.AS LITTLE AS POSSIBLE (Sesedikit Mungkin Desain)" descr="preencoded.png">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441964" y="8871585"/>
            <a:ext cx="4876808" cy="819150"/>
          </a:xfrm>
          <a:prstGeom prst="rect">
            <a:avLst/>
          </a:prstGeom>
        </p:spPr>
      </p:pic>
      <p:pic>
        <p:nvPicPr>
          <p:cNvPr id="7" name="Ini adalah inti dari filosofi Dieter Rams. Closca Helmets berusaha untuk mengurangi desain menjadi elemen-elemen penting: keamanan, fungsi lipat, dan estetika minimalis. Tidak ada fitur atau dekorasi yang tidak perlu." descr="preencoded.png">    </p:cNvPr>
          <p:cNvPicPr>
            <a:picLocks noChangeAspect="1"/>
          </p:cNvPicPr>
          <p:nvPr/>
        </p:nvPicPr>
        <p:blipFill>
          <a:blip r:embed="rId9">
            <a:extLst>
              <a:ext uri="{96DAC541-7B7A-43D3-8B79-37D633B846F1}">
                <asvg:svgBlip xmlns:asvg="http://schemas.microsoft.com/office/drawing/2016/SVG/main" r:embed="rId10"/>
              </a:ext>
            </a:extLst>
          </a:blip>
          <a:srcRect l="0" r="0" t="0" b="0"/>
          <a:stretch/>
        </p:blipFill>
        <p:spPr>
          <a:xfrm>
            <a:off x="602549" y="4648200"/>
            <a:ext cx="10048882" cy="15716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Rectangle 1"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0" y="0"/>
            <a:ext cx="18288000" cy="10287000"/>
          </a:xfrm>
          <a:prstGeom prst="rect">
            <a:avLst/>
          </a:prstGeom>
        </p:spPr>
      </p:pic>
      <p:pic>
        <p:nvPicPr>
          <p:cNvPr id="3" name="Subtract" descr="preencoded.png">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9725025" y="0"/>
            <a:ext cx="8562975" cy="10287000"/>
          </a:xfrm>
          <a:prstGeom prst="rect">
            <a:avLst/>
          </a:prstGeom>
        </p:spPr>
      </p:pic>
      <p:pic>
        <p:nvPicPr>
          <p:cNvPr id="4" name="Rectangle 5" descr="preencoded.pn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0" y="0"/>
            <a:ext cx="1409700" cy="1428750"/>
          </a:xfrm>
          <a:prstGeom prst="rect">
            <a:avLst/>
          </a:prstGeom>
        </p:spPr>
      </p:pic>
      <p:pic>
        <p:nvPicPr>
          <p:cNvPr id="5" name="INOVATIF PRODUK DESIGN AND DEVELOPMENT" descr="preencoded.png">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1916430" y="3522726"/>
            <a:ext cx="5248275" cy="1895475"/>
          </a:xfrm>
          <a:prstGeom prst="rect">
            <a:avLst/>
          </a:prstGeom>
        </p:spPr>
      </p:pic>
      <p:pic>
        <p:nvPicPr>
          <p:cNvPr id="6" name="10 prinsip desain Dieter Rams" descr="preencoded.png">    </p:cNvPr>
          <p:cNvPicPr>
            <a:picLocks noChangeAspect="1"/>
          </p:cNvPicPr>
          <p:nvPr/>
        </p:nvPicPr>
        <p:blipFill>
          <a:blip r:embed="rId9">
            <a:extLst>
              <a:ext uri="{96DAC541-7B7A-43D3-8B79-37D633B846F1}">
                <asvg:svgBlip xmlns:asvg="http://schemas.microsoft.com/office/drawing/2016/SVG/main" r:embed="rId10"/>
              </a:ext>
            </a:extLst>
          </a:blip>
          <a:srcRect l="0" r="0" t="0" b="0"/>
          <a:stretch/>
        </p:blipFill>
        <p:spPr>
          <a:xfrm>
            <a:off x="2421520" y="5943600"/>
            <a:ext cx="4191000" cy="342900"/>
          </a:xfrm>
          <a:prstGeom prst="rect">
            <a:avLst/>
          </a:prstGeom>
        </p:spPr>
      </p:pic>
      <p:pic>
        <p:nvPicPr>
          <p:cNvPr id="7" name="KELOMPOK" descr="preencoded.png">    </p:cNvPr>
          <p:cNvPicPr>
            <a:picLocks noChangeAspect="1"/>
          </p:cNvPicPr>
          <p:nvPr/>
        </p:nvPicPr>
        <p:blipFill>
          <a:blip r:embed="rId11">
            <a:extLst>
              <a:ext uri="{96DAC541-7B7A-43D3-8B79-37D633B846F1}">
                <asvg:svgBlip xmlns:asvg="http://schemas.microsoft.com/office/drawing/2016/SVG/main" r:embed="rId12"/>
              </a:ext>
            </a:extLst>
          </a:blip>
          <a:srcRect l="0" r="0" t="0" b="0"/>
          <a:stretch/>
        </p:blipFill>
        <p:spPr>
          <a:xfrm>
            <a:off x="10124740" y="3617976"/>
            <a:ext cx="3219450" cy="428625"/>
          </a:xfrm>
          <a:prstGeom prst="rect">
            <a:avLst/>
          </a:prstGeom>
        </p:spPr>
      </p:pic>
      <p:pic>
        <p:nvPicPr>
          <p:cNvPr id="8" name="Elia Salsa Nabila 229010011 ( Desain Media ) Nabiilah Zahrahni K. 229010013 ( Desain Media ) Fickry Abdi Rabbani 229010008 ( Desain Media )" descr="preencoded.png">    </p:cNvPr>
          <p:cNvPicPr>
            <a:picLocks noChangeAspect="1"/>
          </p:cNvPicPr>
          <p:nvPr/>
        </p:nvPicPr>
        <p:blipFill>
          <a:blip r:embed="rId13">
            <a:extLst>
              <a:ext uri="{96DAC541-7B7A-43D3-8B79-37D633B846F1}">
                <asvg:svgBlip xmlns:asvg="http://schemas.microsoft.com/office/drawing/2016/SVG/main" r:embed="rId14"/>
              </a:ext>
            </a:extLst>
          </a:blip>
          <a:srcRect l="0" r="0" t="0" b="0"/>
          <a:stretch/>
        </p:blipFill>
        <p:spPr>
          <a:xfrm>
            <a:off x="10107550" y="4791075"/>
            <a:ext cx="7762875" cy="1162050"/>
          </a:xfrm>
          <a:prstGeom prst="rect">
            <a:avLst/>
          </a:prstGeom>
        </p:spPr>
      </p:pic>
      <p:pic>
        <p:nvPicPr>
          <p:cNvPr id="9" name="Rectangle 6" descr="preencoded.png">    </p:cNvPr>
          <p:cNvPicPr>
            <a:picLocks noChangeAspect="1"/>
          </p:cNvPicPr>
          <p:nvPr/>
        </p:nvPicPr>
        <p:blipFill>
          <a:blip r:embed="rId15">
            <a:extLst>
              <a:ext uri="{96DAC541-7B7A-43D3-8B79-37D633B846F1}">
                <asvg:svgBlip xmlns:asvg="http://schemas.microsoft.com/office/drawing/2016/SVG/main" r:embed="rId16"/>
              </a:ext>
            </a:extLst>
          </a:blip>
          <a:srcRect l="0" r="0" t="0" b="0"/>
          <a:stretch/>
        </p:blipFill>
        <p:spPr>
          <a:xfrm>
            <a:off x="10086975" y="4200525"/>
            <a:ext cx="3257550" cy="142875"/>
          </a:xfrm>
          <a:prstGeom prst="rect">
            <a:avLst/>
          </a:prstGeom>
        </p:spPr>
      </p:pic>
      <p:pic>
        <p:nvPicPr>
          <p:cNvPr id="10" name="logo_closca_black 1" descr="preencoded.png">    </p:cNvPr>
          <p:cNvPicPr>
            <a:picLocks noChangeAspect="1"/>
          </p:cNvPicPr>
          <p:nvPr/>
        </p:nvPicPr>
        <p:blipFill>
          <a:blip r:embed="rId17"/>
          <a:srcRect l="0" r="0" t="0" b="0"/>
          <a:stretch/>
        </p:blipFill>
        <p:spPr>
          <a:xfrm>
            <a:off x="1828800" y="447675"/>
            <a:ext cx="3295650" cy="981075"/>
          </a:xfrm>
          <a:prstGeom prst="rect">
            <a:avLst/>
          </a:prstGeom>
        </p:spPr>
      </p:pic>
      <p:pic>
        <p:nvPicPr>
          <p:cNvPr id="11" name="Rectangle 7" descr="preencoded.png">    </p:cNvPr>
          <p:cNvPicPr>
            <a:picLocks noChangeAspect="1"/>
          </p:cNvPicPr>
          <p:nvPr/>
        </p:nvPicPr>
        <p:blipFill>
          <a:blip r:embed="rId18">
            <a:extLst>
              <a:ext uri="{96DAC541-7B7A-43D3-8B79-37D633B846F1}">
                <asvg:svgBlip xmlns:asvg="http://schemas.microsoft.com/office/drawing/2016/SVG/main" r:embed="rId19"/>
              </a:ext>
            </a:extLst>
          </a:blip>
          <a:srcRect l="0" r="0" t="0" b="0"/>
          <a:stretch/>
        </p:blipFill>
        <p:spPr>
          <a:xfrm>
            <a:off x="1828800" y="6696075"/>
            <a:ext cx="5362575" cy="19050"/>
          </a:xfrm>
          <a:prstGeom prst="rect">
            <a:avLst/>
          </a:prstGeom>
        </p:spPr>
      </p:pic>
      <p:pic>
        <p:nvPicPr>
          <p:cNvPr id="12" name="Rectangle 8" descr="preencoded.png">    </p:cNvPr>
          <p:cNvPicPr>
            <a:picLocks noChangeAspect="1"/>
          </p:cNvPicPr>
          <p:nvPr/>
        </p:nvPicPr>
        <p:blipFill>
          <a:blip r:embed="rId20">
            <a:extLst>
              <a:ext uri="{96DAC541-7B7A-43D3-8B79-37D633B846F1}">
                <asvg:svgBlip xmlns:asvg="http://schemas.microsoft.com/office/drawing/2016/SVG/main" r:embed="rId21"/>
              </a:ext>
            </a:extLst>
          </a:blip>
          <a:srcRect l="0" r="0" t="0" b="0"/>
          <a:stretch/>
        </p:blipFill>
        <p:spPr>
          <a:xfrm>
            <a:off x="0" y="9696450"/>
            <a:ext cx="9725025" cy="5905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Rectangle 2"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0" y="0"/>
            <a:ext cx="18288000" cy="10287000"/>
          </a:xfrm>
          <a:prstGeom prst="rect">
            <a:avLst/>
          </a:prstGeom>
        </p:spPr>
      </p:pic>
      <p:pic>
        <p:nvPicPr>
          <p:cNvPr id="3" name="Subtract" descr="preencoded.png">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0" y="0"/>
            <a:ext cx="14039850" cy="10287000"/>
          </a:xfrm>
          <a:prstGeom prst="rect">
            <a:avLst/>
          </a:prstGeom>
        </p:spPr>
      </p:pic>
      <p:pic>
        <p:nvPicPr>
          <p:cNvPr id="4" name="Rectangle 11" descr="preencoded.pn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0" y="9782175"/>
            <a:ext cx="18288000" cy="504825"/>
          </a:xfrm>
          <a:prstGeom prst="rect">
            <a:avLst/>
          </a:prstGeom>
        </p:spPr>
      </p:pic>
      <p:pic>
        <p:nvPicPr>
          <p:cNvPr id="5" name="Rectangle 3" descr="preencoded.png">    </p:cNvPr>
          <p:cNvPicPr>
            <a:picLocks noChangeAspect="1"/>
          </p:cNvPicPr>
          <p:nvPr/>
        </p:nvPicPr>
        <p:blipFill>
          <a:blip r:embed="rId7"/>
          <a:srcRect l="0" r="0" t="0" b="0"/>
          <a:stretch/>
        </p:blipFill>
        <p:spPr>
          <a:xfrm>
            <a:off x="390525" y="285750"/>
            <a:ext cx="17630775" cy="9763125"/>
          </a:xfrm>
          <a:prstGeom prst="rect">
            <a:avLst/>
          </a:prstGeom>
        </p:spPr>
      </p:pic>
      <p:pic>
        <p:nvPicPr>
          <p:cNvPr id="6" name="Group 1" descr="preencoded.png">    </p:cNvPr>
          <p:cNvPicPr>
            <a:picLocks noChangeAspect="1"/>
          </p:cNvPicPr>
          <p:nvPr/>
        </p:nvPicPr>
        <p:blipFill>
          <a:blip r:embed="rId8">
            <a:extLst>
              <a:ext uri="{96DAC541-7B7A-43D3-8B79-37D633B846F1}">
                <asvg:svgBlip xmlns:asvg="http://schemas.microsoft.com/office/drawing/2016/SVG/main" r:embed="rId9"/>
              </a:ext>
            </a:extLst>
          </a:blip>
          <a:srcRect l="0" r="0" t="0" b="0"/>
          <a:stretch/>
        </p:blipFill>
        <p:spPr>
          <a:xfrm>
            <a:off x="12666343" y="8934450"/>
            <a:ext cx="4724400" cy="342900"/>
          </a:xfrm>
          <a:prstGeom prst="rect">
            <a:avLst/>
          </a:prstGeom>
        </p:spPr>
      </p:pic>
      <p:pic>
        <p:nvPicPr>
          <p:cNvPr id="7" name="Rectangle 9" descr="preencoded.png">    </p:cNvPr>
          <p:cNvPicPr>
            <a:picLocks noChangeAspect="1"/>
          </p:cNvPicPr>
          <p:nvPr/>
        </p:nvPicPr>
        <p:blipFill>
          <a:blip r:embed="rId10">
            <a:extLst>
              <a:ext uri="{96DAC541-7B7A-43D3-8B79-37D633B846F1}">
                <asvg:svgBlip xmlns:asvg="http://schemas.microsoft.com/office/drawing/2016/SVG/main" r:embed="rId11"/>
              </a:ext>
            </a:extLst>
          </a:blip>
          <a:srcRect l="0" r="0" t="0" b="0"/>
          <a:stretch/>
        </p:blipFill>
        <p:spPr>
          <a:xfrm>
            <a:off x="12687300" y="9344025"/>
            <a:ext cx="4714875" cy="95250"/>
          </a:xfrm>
          <a:prstGeom prst="rect">
            <a:avLst/>
          </a:prstGeom>
        </p:spPr>
      </p:pic>
      <p:pic>
        <p:nvPicPr>
          <p:cNvPr id="8" name="08_AB 1" descr="preencoded.png">    </p:cNvPr>
          <p:cNvPicPr>
            <a:picLocks noChangeAspect="1"/>
          </p:cNvPicPr>
          <p:nvPr/>
        </p:nvPicPr>
        <p:blipFill>
          <a:blip r:embed="rId12"/>
          <a:srcRect l="0" r="0" t="0" b="0"/>
          <a:stretch/>
        </p:blipFill>
        <p:spPr>
          <a:xfrm>
            <a:off x="390525" y="485775"/>
            <a:ext cx="9172575" cy="9172575"/>
          </a:xfrm>
          <a:prstGeom prst="rect">
            <a:avLst/>
          </a:prstGeom>
        </p:spPr>
      </p:pic>
      <p:pic>
        <p:nvPicPr>
          <p:cNvPr id="9" name="logo_closca_black 1" descr="preencoded.png">    </p:cNvPr>
          <p:cNvPicPr>
            <a:picLocks noChangeAspect="1"/>
          </p:cNvPicPr>
          <p:nvPr/>
        </p:nvPicPr>
        <p:blipFill>
          <a:blip r:embed="rId13"/>
          <a:srcRect l="0" r="0" t="0" b="0"/>
          <a:stretch/>
        </p:blipFill>
        <p:spPr>
          <a:xfrm>
            <a:off x="9563100" y="1095375"/>
            <a:ext cx="3295650" cy="981075"/>
          </a:xfrm>
          <a:prstGeom prst="rect">
            <a:avLst/>
          </a:prstGeom>
        </p:spPr>
      </p:pic>
      <p:pic>
        <p:nvPicPr>
          <p:cNvPr id="10" name="black_combo 1" descr="preencoded.png">    </p:cNvPr>
          <p:cNvPicPr>
            <a:picLocks noChangeAspect="1"/>
          </p:cNvPicPr>
          <p:nvPr/>
        </p:nvPicPr>
        <p:blipFill>
          <a:blip r:embed="rId14"/>
          <a:srcRect l="0" r="0" t="0" b="0"/>
          <a:stretch/>
        </p:blipFill>
        <p:spPr>
          <a:xfrm>
            <a:off x="1390650" y="3543300"/>
            <a:ext cx="6000750" cy="4019550"/>
          </a:xfrm>
          <a:prstGeom prst="rect">
            <a:avLst/>
          </a:prstGeom>
        </p:spPr>
      </p:pic>
      <p:pic>
        <p:nvPicPr>
          <p:cNvPr id="11" name="Closca Loop Reflective adalah inovasi mekanisme lipat pada helm sepeda mereka. solusi cerdas untuk masalah penyimpanan dan portabilitas helm sepeda di lingkungan perkotaan. Inovasi ini menjadikan bersepeda lebih mudah diakses dan terintegrasi ke dalam gaya hidup." descr="preencoded.png">    </p:cNvPr>
          <p:cNvPicPr>
            <a:picLocks noChangeAspect="1"/>
          </p:cNvPicPr>
          <p:nvPr/>
        </p:nvPicPr>
        <p:blipFill>
          <a:blip r:embed="rId15">
            <a:extLst>
              <a:ext uri="{96DAC541-7B7A-43D3-8B79-37D633B846F1}">
                <asvg:svgBlip xmlns:asvg="http://schemas.microsoft.com/office/drawing/2016/SVG/main" r:embed="rId16"/>
              </a:ext>
            </a:extLst>
          </a:blip>
          <a:srcRect l="0" r="0" t="0" b="0"/>
          <a:stretch/>
        </p:blipFill>
        <p:spPr>
          <a:xfrm>
            <a:off x="9789030" y="2428875"/>
            <a:ext cx="6581775" cy="3209925"/>
          </a:xfrm>
          <a:prstGeom prst="rect">
            <a:avLst/>
          </a:prstGeom>
        </p:spPr>
      </p:pic>
      <p:pic>
        <p:nvPicPr>
          <p:cNvPr id="12" name="1.INOVASI" descr="preencoded.png">    </p:cNvPr>
          <p:cNvPicPr>
            <a:picLocks noChangeAspect="1"/>
          </p:cNvPicPr>
          <p:nvPr/>
        </p:nvPicPr>
        <p:blipFill>
          <a:blip r:embed="rId17">
            <a:extLst>
              <a:ext uri="{96DAC541-7B7A-43D3-8B79-37D633B846F1}">
                <asvg:svgBlip xmlns:asvg="http://schemas.microsoft.com/office/drawing/2016/SVG/main" r:embed="rId18"/>
              </a:ext>
            </a:extLst>
          </a:blip>
          <a:srcRect l="0" r="0" t="0" b="0"/>
          <a:stretch/>
        </p:blipFill>
        <p:spPr>
          <a:xfrm>
            <a:off x="1217295" y="1178814"/>
            <a:ext cx="4267202" cy="647700"/>
          </a:xfrm>
          <a:prstGeom prst="rect">
            <a:avLst/>
          </a:prstGeom>
        </p:spPr>
      </p:pic>
      <p:pic>
        <p:nvPicPr>
          <p:cNvPr id="13" name="Teknologi REFLECTIVE mikroprisma. meningkatkan visibilitas dengan memantulkan cahaya dari berbagai sudut, membuat pengendara lebih terlihat di kondisi minim cahaya." descr="preencoded.png">    </p:cNvPr>
          <p:cNvPicPr>
            <a:picLocks noChangeAspect="1"/>
          </p:cNvPicPr>
          <p:nvPr/>
        </p:nvPicPr>
        <p:blipFill>
          <a:blip r:embed="rId19">
            <a:extLst>
              <a:ext uri="{96DAC541-7B7A-43D3-8B79-37D633B846F1}">
                <asvg:svgBlip xmlns:asvg="http://schemas.microsoft.com/office/drawing/2016/SVG/main" r:embed="rId20"/>
              </a:ext>
            </a:extLst>
          </a:blip>
          <a:srcRect l="0" r="0" t="0" b="0"/>
          <a:stretch/>
        </p:blipFill>
        <p:spPr>
          <a:xfrm>
            <a:off x="9760455" y="6076950"/>
            <a:ext cx="5800725" cy="1981200"/>
          </a:xfrm>
          <a:prstGeom prst="rect">
            <a:avLst/>
          </a:prstGeom>
        </p:spPr>
      </p:pic>
      <p:pic>
        <p:nvPicPr>
          <p:cNvPr id="14" name="CHL_REFLECTIVE 1" descr="preencoded.png">    </p:cNvPr>
          <p:cNvPicPr>
            <a:picLocks noChangeAspect="1"/>
          </p:cNvPicPr>
          <p:nvPr/>
        </p:nvPicPr>
        <p:blipFill>
          <a:blip r:embed="rId21"/>
          <a:srcRect l="0" r="0" t="0" b="0"/>
          <a:stretch/>
        </p:blipFill>
        <p:spPr>
          <a:xfrm>
            <a:off x="781050" y="3743325"/>
            <a:ext cx="3609975" cy="36099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j_81470_02 1" descr="preencoded.png">    </p:cNvPr>
          <p:cNvPicPr>
            <a:picLocks noChangeAspect="1"/>
          </p:cNvPicPr>
          <p:nvPr/>
        </p:nvPicPr>
        <p:blipFill>
          <a:blip r:embed="rId1"/>
          <a:srcRect l="0" r="0" t="0" b="0"/>
          <a:stretch/>
        </p:blipFill>
        <p:spPr>
          <a:xfrm>
            <a:off x="0" y="0"/>
            <a:ext cx="18288000" cy="9496425"/>
          </a:xfrm>
          <a:prstGeom prst="rect">
            <a:avLst/>
          </a:prstGeom>
        </p:spPr>
      </p:pic>
      <p:pic>
        <p:nvPicPr>
          <p:cNvPr id="3" name="Rectangle 12" descr="preencoded.png">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0" y="9496425"/>
            <a:ext cx="18288000" cy="790575"/>
          </a:xfrm>
          <a:prstGeom prst="rect">
            <a:avLst/>
          </a:prstGeom>
        </p:spPr>
      </p:pic>
      <p:pic>
        <p:nvPicPr>
          <p:cNvPr id="4" name="Mask group" descr="preencoded.png">    </p:cNvPr>
          <p:cNvPicPr>
            <a:picLocks noChangeAspect="1"/>
          </p:cNvPicPr>
          <p:nvPr/>
        </p:nvPicPr>
        <p:blipFill>
          <a:blip r:embed="rId4"/>
          <a:srcRect l="0" r="0" t="0" b="0"/>
          <a:stretch/>
        </p:blipFill>
        <p:spPr>
          <a:xfrm>
            <a:off x="219075" y="5143500"/>
            <a:ext cx="6276975" cy="5143500"/>
          </a:xfrm>
          <a:prstGeom prst="rect">
            <a:avLst/>
          </a:prstGeom>
        </p:spPr>
      </p:pic>
      <p:pic>
        <p:nvPicPr>
          <p:cNvPr id="5" name="2.USEFULNESS (BERGUNA)" descr="preencoded.pn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570356" y="750189"/>
            <a:ext cx="6191250" cy="1924050"/>
          </a:xfrm>
          <a:prstGeom prst="rect">
            <a:avLst/>
          </a:prstGeom>
        </p:spPr>
      </p:pic>
      <p:pic>
        <p:nvPicPr>
          <p:cNvPr id="6" name="Fungsi utama helm tetap keselamatan, dan Closca Loop Reflective memenuhi standar keamanan yang relevan. Penambahan material reflektif secara signifikan meningkatkan visibilitas pengendara bagi pengguna jalan lain, terutama di malam hari atau kondisi minim cahaya, sehingga menambah lapisan kegunaan yang penting. Fitur lipatnya juga tetap memberikan kemudahan penyimpanan." descr="preencoded.png">    </p:cNvPr>
          <p:cNvPicPr>
            <a:picLocks noChangeAspect="1"/>
          </p:cNvPicPr>
          <p:nvPr/>
        </p:nvPicPr>
        <p:blipFill>
          <a:blip r:embed="rId7"/>
          <a:srcRect l="0" r="0" t="0" b="0"/>
          <a:stretch/>
        </p:blipFill>
        <p:spPr>
          <a:xfrm>
            <a:off x="11513744" y="2457450"/>
            <a:ext cx="6000750" cy="4438650"/>
          </a:xfrm>
          <a:prstGeom prst="rect">
            <a:avLst/>
          </a:prstGeom>
        </p:spPr>
      </p:pic>
      <p:pic>
        <p:nvPicPr>
          <p:cNvPr id="7" name="Rectangle 15" descr="preencoded.png">    </p:cNvPr>
          <p:cNvPicPr>
            <a:picLocks noChangeAspect="1"/>
          </p:cNvPicPr>
          <p:nvPr/>
        </p:nvPicPr>
        <p:blipFill>
          <a:blip r:embed="rId8">
            <a:extLst>
              <a:ext uri="{96DAC541-7B7A-43D3-8B79-37D633B846F1}">
                <asvg:svgBlip xmlns:asvg="http://schemas.microsoft.com/office/drawing/2016/SVG/main" r:embed="rId9"/>
              </a:ext>
            </a:extLst>
          </a:blip>
          <a:srcRect l="0" r="0" t="0" b="0"/>
          <a:stretch/>
        </p:blipFill>
        <p:spPr>
          <a:xfrm>
            <a:off x="11058525" y="0"/>
            <a:ext cx="7229475" cy="9505950"/>
          </a:xfrm>
          <a:prstGeom prst="rect">
            <a:avLst/>
          </a:prstGeom>
        </p:spPr>
      </p:pic>
      <p:pic>
        <p:nvPicPr>
          <p:cNvPr id="8" name="logo_closca_black 1" descr="preencoded.png">    </p:cNvPr>
          <p:cNvPicPr>
            <a:picLocks noChangeAspect="1"/>
          </p:cNvPicPr>
          <p:nvPr/>
        </p:nvPicPr>
        <p:blipFill>
          <a:blip r:embed="rId10"/>
          <a:srcRect l="0" r="0" t="0" b="0"/>
          <a:stretch/>
        </p:blipFill>
        <p:spPr>
          <a:xfrm>
            <a:off x="14992350" y="28575"/>
            <a:ext cx="3295650" cy="9810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2" name="Rectangle 16"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0" y="0"/>
            <a:ext cx="18288000" cy="10287000"/>
          </a:xfrm>
          <a:prstGeom prst="rect">
            <a:avLst/>
          </a:prstGeom>
        </p:spPr>
      </p:pic>
      <p:pic>
        <p:nvPicPr>
          <p:cNvPr id="3" name="Ellipse 2" descr="preencoded.png">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4572000" y="7562850"/>
            <a:ext cx="9144000" cy="2724150"/>
          </a:xfrm>
          <a:prstGeom prst="rect">
            <a:avLst/>
          </a:prstGeom>
        </p:spPr>
      </p:pic>
      <p:pic>
        <p:nvPicPr>
          <p:cNvPr id="4" name="logo_closca_black 1" descr="preencoded.png">    </p:cNvPr>
          <p:cNvPicPr>
            <a:picLocks noChangeAspect="1"/>
          </p:cNvPicPr>
          <p:nvPr/>
        </p:nvPicPr>
        <p:blipFill>
          <a:blip r:embed="rId5"/>
          <a:srcRect l="0" r="0" t="0" b="0"/>
          <a:stretch/>
        </p:blipFill>
        <p:spPr>
          <a:xfrm>
            <a:off x="647700" y="561975"/>
            <a:ext cx="3295650" cy="981075"/>
          </a:xfrm>
          <a:prstGeom prst="rect">
            <a:avLst/>
          </a:prstGeom>
        </p:spPr>
      </p:pic>
      <p:pic>
        <p:nvPicPr>
          <p:cNvPr id="5" name="Closca_Helmet_Loop_Reflective_Graphite_04 1" descr="preencoded.png">    </p:cNvPr>
          <p:cNvPicPr>
            <a:picLocks noChangeAspect="1"/>
          </p:cNvPicPr>
          <p:nvPr/>
        </p:nvPicPr>
        <p:blipFill>
          <a:blip r:embed="rId6"/>
          <a:srcRect l="0" r="0" t="0" b="0"/>
          <a:stretch/>
        </p:blipFill>
        <p:spPr>
          <a:xfrm>
            <a:off x="8010525" y="0"/>
            <a:ext cx="10267950" cy="10248900"/>
          </a:xfrm>
          <a:prstGeom prst="rect">
            <a:avLst/>
          </a:prstGeom>
        </p:spPr>
      </p:pic>
      <p:pic>
        <p:nvPicPr>
          <p:cNvPr id="6" name="images 1" descr="preencoded.png">    </p:cNvPr>
          <p:cNvPicPr>
            <a:picLocks noChangeAspect="1"/>
          </p:cNvPicPr>
          <p:nvPr/>
        </p:nvPicPr>
        <p:blipFill>
          <a:blip r:embed="rId7"/>
          <a:srcRect l="0" r="0" t="0" b="0"/>
          <a:stretch/>
        </p:blipFill>
        <p:spPr>
          <a:xfrm>
            <a:off x="12106275" y="7324725"/>
            <a:ext cx="2924175" cy="2924175"/>
          </a:xfrm>
          <a:prstGeom prst="rect">
            <a:avLst/>
          </a:prstGeom>
        </p:spPr>
      </p:pic>
      <p:pic>
        <p:nvPicPr>
          <p:cNvPr id="7" name="closca_helmet_graphite_reflective_01 1" descr="preencoded.png">    </p:cNvPr>
          <p:cNvPicPr>
            <a:picLocks noChangeAspect="1"/>
          </p:cNvPicPr>
          <p:nvPr/>
        </p:nvPicPr>
        <p:blipFill>
          <a:blip r:embed="rId8"/>
          <a:srcRect l="0" r="0" t="0" b="0"/>
          <a:stretch/>
        </p:blipFill>
        <p:spPr>
          <a:xfrm>
            <a:off x="15030450" y="7305675"/>
            <a:ext cx="2981325" cy="2981325"/>
          </a:xfrm>
          <a:prstGeom prst="rect">
            <a:avLst/>
          </a:prstGeom>
        </p:spPr>
      </p:pic>
      <p:pic>
        <p:nvPicPr>
          <p:cNvPr id="8" name="SERI LOOP" descr="preencoded.png">    </p:cNvPr>
          <p:cNvPicPr>
            <a:picLocks noChangeAspect="1"/>
          </p:cNvPicPr>
          <p:nvPr/>
        </p:nvPicPr>
        <p:blipFill>
          <a:blip r:embed="rId9"/>
          <a:srcRect l="0" r="0" t="0" b="0"/>
          <a:stretch/>
        </p:blipFill>
        <p:spPr>
          <a:xfrm>
            <a:off x="12490400" y="6904482"/>
            <a:ext cx="2524125" cy="400050"/>
          </a:xfrm>
          <a:prstGeom prst="rect">
            <a:avLst/>
          </a:prstGeom>
        </p:spPr>
      </p:pic>
      <p:pic>
        <p:nvPicPr>
          <p:cNvPr id="9" name="SERI LOOP Reflective" descr="preencoded.png">    </p:cNvPr>
          <p:cNvPicPr>
            <a:picLocks noChangeAspect="1"/>
          </p:cNvPicPr>
          <p:nvPr/>
        </p:nvPicPr>
        <p:blipFill>
          <a:blip r:embed="rId10"/>
          <a:srcRect l="0" r="0" t="0" b="0"/>
          <a:stretch/>
        </p:blipFill>
        <p:spPr>
          <a:xfrm>
            <a:off x="15672857" y="6647688"/>
            <a:ext cx="1590675" cy="647700"/>
          </a:xfrm>
          <a:prstGeom prst="rect">
            <a:avLst/>
          </a:prstGeom>
        </p:spPr>
      </p:pic>
      <p:pic>
        <p:nvPicPr>
          <p:cNvPr id="10" name="Closca Loop Reflective mempertahankan estetika minimalis dan elegan dari seri Loop. Integrasi material reflektif dilakukan dengan halus, seringkali dalam bentuk garis atau pola yang tidak mengganggu tampilan keseluruhan helm saat tidak terkena cahaya langsung. Ini menunjukkan upaya untuk menggabungkan fungsionalitas dengan desain yang menarik." descr="preencoded.png">    </p:cNvPr>
          <p:cNvPicPr>
            <a:picLocks noChangeAspect="1"/>
          </p:cNvPicPr>
          <p:nvPr/>
        </p:nvPicPr>
        <p:blipFill>
          <a:blip r:embed="rId11">
            <a:extLst>
              <a:ext uri="{96DAC541-7B7A-43D3-8B79-37D633B846F1}">
                <asvg:svgBlip xmlns:asvg="http://schemas.microsoft.com/office/drawing/2016/SVG/main" r:embed="rId12"/>
              </a:ext>
            </a:extLst>
          </a:blip>
          <a:srcRect l="0" r="0" t="0" b="0"/>
          <a:stretch/>
        </p:blipFill>
        <p:spPr>
          <a:xfrm>
            <a:off x="359285" y="6400800"/>
            <a:ext cx="10934705" cy="2390775"/>
          </a:xfrm>
          <a:prstGeom prst="rect">
            <a:avLst/>
          </a:prstGeom>
        </p:spPr>
      </p:pic>
      <p:pic>
        <p:nvPicPr>
          <p:cNvPr id="11" name="3.AESTHETICS (estetika)" descr="preencoded.png">    </p:cNvPr>
          <p:cNvPicPr>
            <a:picLocks noChangeAspect="1"/>
          </p:cNvPicPr>
          <p:nvPr/>
        </p:nvPicPr>
        <p:blipFill>
          <a:blip r:embed="rId13">
            <a:extLst>
              <a:ext uri="{96DAC541-7B7A-43D3-8B79-37D633B846F1}">
                <asvg:svgBlip xmlns:asvg="http://schemas.microsoft.com/office/drawing/2016/SVG/main" r:embed="rId14"/>
              </a:ext>
            </a:extLst>
          </a:blip>
          <a:srcRect l="0" r="0" t="0" b="0"/>
          <a:stretch/>
        </p:blipFill>
        <p:spPr>
          <a:xfrm>
            <a:off x="1508378" y="3979164"/>
            <a:ext cx="6210297" cy="1924050"/>
          </a:xfrm>
          <a:prstGeom prst="rect">
            <a:avLst/>
          </a:prstGeom>
        </p:spPr>
      </p:pic>
      <p:pic>
        <p:nvPicPr>
          <p:cNvPr id="12" name="Group 2" descr="preencoded.png">    </p:cNvPr>
          <p:cNvPicPr>
            <a:picLocks noChangeAspect="1"/>
          </p:cNvPicPr>
          <p:nvPr/>
        </p:nvPicPr>
        <p:blipFill>
          <a:blip r:embed="rId15">
            <a:extLst>
              <a:ext uri="{96DAC541-7B7A-43D3-8B79-37D633B846F1}">
                <asvg:svgBlip xmlns:asvg="http://schemas.microsoft.com/office/drawing/2016/SVG/main" r:embed="rId16"/>
              </a:ext>
            </a:extLst>
          </a:blip>
          <a:srcRect l="0" r="0" t="0" b="0"/>
          <a:stretch/>
        </p:blipFill>
        <p:spPr>
          <a:xfrm>
            <a:off x="647700" y="2905125"/>
            <a:ext cx="14382750" cy="17430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2" name="Rectangle 17" descr="preencoded.png">    </p:cNvPr>
          <p:cNvPicPr>
            <a:picLocks noChangeAspect="1"/>
          </p:cNvPicPr>
          <p:nvPr/>
        </p:nvPicPr>
        <p:blipFill>
          <a:blip r:embed="rId1"/>
          <a:srcRect l="0" r="0" t="0" b="0"/>
          <a:stretch/>
        </p:blipFill>
        <p:spPr>
          <a:xfrm>
            <a:off x="0" y="0"/>
            <a:ext cx="18288000" cy="10287000"/>
          </a:xfrm>
          <a:prstGeom prst="rect">
            <a:avLst/>
          </a:prstGeom>
        </p:spPr>
      </p:pic>
      <p:pic>
        <p:nvPicPr>
          <p:cNvPr id="3" name="Vector 5" descr="preencoded.png">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23813" y="0"/>
            <a:ext cx="10429875" cy="4514850"/>
          </a:xfrm>
          <a:prstGeom prst="rect">
            <a:avLst/>
          </a:prstGeom>
        </p:spPr>
      </p:pic>
      <p:pic>
        <p:nvPicPr>
          <p:cNvPr id="4" name="Vector 3" descr="preencoded.png">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9050" y="1619250"/>
            <a:ext cx="6600825" cy="2905125"/>
          </a:xfrm>
          <a:prstGeom prst="rect">
            <a:avLst/>
          </a:prstGeom>
        </p:spPr>
      </p:pic>
      <p:pic>
        <p:nvPicPr>
          <p:cNvPr id="5" name="4. UNDERSTANDDABLE (Mudah Dimengerti)" descr="preencoded.png">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762763" y="294132"/>
            <a:ext cx="4848225" cy="981075"/>
          </a:xfrm>
          <a:prstGeom prst="rect">
            <a:avLst/>
          </a:prstGeom>
        </p:spPr>
      </p:pic>
      <p:pic>
        <p:nvPicPr>
          <p:cNvPr id="6" name="logo_closca_black 1" descr="preencoded.png">    </p:cNvPr>
          <p:cNvPicPr>
            <a:picLocks noChangeAspect="1"/>
          </p:cNvPicPr>
          <p:nvPr/>
        </p:nvPicPr>
        <p:blipFill>
          <a:blip r:embed="rId8"/>
          <a:srcRect l="0" r="0" t="0" b="0"/>
          <a:stretch/>
        </p:blipFill>
        <p:spPr>
          <a:xfrm>
            <a:off x="28575" y="2095500"/>
            <a:ext cx="3295650" cy="981075"/>
          </a:xfrm>
          <a:prstGeom prst="rect">
            <a:avLst/>
          </a:prstGeom>
        </p:spPr>
      </p:pic>
      <p:pic>
        <p:nvPicPr>
          <p:cNvPr id="7" name="Penggunaan helm dan mekanisme lipatnya tetap intuitif. Fitur reflektif secara pasif meningkatkan keamanan tanpa memerlukan tindakan tambahan dari pengguna." descr="preencoded.png">    </p:cNvPr>
          <p:cNvPicPr>
            <a:picLocks noChangeAspect="1"/>
          </p:cNvPicPr>
          <p:nvPr/>
        </p:nvPicPr>
        <p:blipFill>
          <a:blip r:embed="rId9">
            <a:extLst>
              <a:ext uri="{96DAC541-7B7A-43D3-8B79-37D633B846F1}">
                <asvg:svgBlip xmlns:asvg="http://schemas.microsoft.com/office/drawing/2016/SVG/main" r:embed="rId10"/>
              </a:ext>
            </a:extLst>
          </a:blip>
          <a:srcRect l="0" r="0" t="0" b="0"/>
          <a:stretch/>
        </p:blipFill>
        <p:spPr>
          <a:xfrm>
            <a:off x="706757" y="5229225"/>
            <a:ext cx="6610350" cy="3219450"/>
          </a:xfrm>
          <a:prstGeom prst="rect">
            <a:avLst/>
          </a:prstGeom>
        </p:spPr>
      </p:pic>
      <p:pic>
        <p:nvPicPr>
          <p:cNvPr id="8" name="Rectangle 18" descr="preencoded.png">    </p:cNvPr>
          <p:cNvPicPr>
            <a:picLocks noChangeAspect="1"/>
          </p:cNvPicPr>
          <p:nvPr/>
        </p:nvPicPr>
        <p:blipFill>
          <a:blip r:embed="rId11">
            <a:extLst>
              <a:ext uri="{96DAC541-7B7A-43D3-8B79-37D633B846F1}">
                <asvg:svgBlip xmlns:asvg="http://schemas.microsoft.com/office/drawing/2016/SVG/main" r:embed="rId12"/>
              </a:ext>
            </a:extLst>
          </a:blip>
          <a:srcRect l="0" r="0" t="0" b="0"/>
          <a:stretch/>
        </p:blipFill>
        <p:spPr>
          <a:xfrm>
            <a:off x="0" y="9953625"/>
            <a:ext cx="18288000" cy="333375"/>
          </a:xfrm>
          <a:prstGeom prst="rect">
            <a:avLst/>
          </a:prstGeom>
        </p:spPr>
      </p:pic>
      <p:pic>
        <p:nvPicPr>
          <p:cNvPr id="9" name="Group 5" descr="preencoded.png">    </p:cNvPr>
          <p:cNvPicPr>
            <a:picLocks noChangeAspect="1"/>
          </p:cNvPicPr>
          <p:nvPr/>
        </p:nvPicPr>
        <p:blipFill>
          <a:blip r:embed="rId13"/>
          <a:srcRect l="0" r="0" t="0" b="0"/>
          <a:stretch/>
        </p:blipFill>
        <p:spPr>
          <a:xfrm>
            <a:off x="3857625" y="0"/>
            <a:ext cx="14430375" cy="10287000"/>
          </a:xfrm>
          <a:prstGeom prst="rect">
            <a:avLst/>
          </a:prstGeom>
        </p:spPr>
      </p:pic>
      <p:pic>
        <p:nvPicPr>
          <p:cNvPr id="10" name="Group 6" descr="preencoded.png">    </p:cNvPr>
          <p:cNvPicPr>
            <a:picLocks noChangeAspect="1"/>
          </p:cNvPicPr>
          <p:nvPr/>
        </p:nvPicPr>
        <p:blipFill>
          <a:blip r:embed="rId14">
            <a:extLst>
              <a:ext uri="{96DAC541-7B7A-43D3-8B79-37D633B846F1}">
                <asvg:svgBlip xmlns:asvg="http://schemas.microsoft.com/office/drawing/2016/SVG/main" r:embed="rId15"/>
              </a:ext>
            </a:extLst>
          </a:blip>
          <a:srcRect l="0" r="0" t="0" b="0"/>
          <a:stretch/>
        </p:blipFill>
        <p:spPr>
          <a:xfrm>
            <a:off x="7700963" y="2062169"/>
            <a:ext cx="2466975" cy="2752725"/>
          </a:xfrm>
          <a:prstGeom prst="rect">
            <a:avLst/>
          </a:prstGeom>
        </p:spPr>
      </p:pic>
      <p:pic>
        <p:nvPicPr>
          <p:cNvPr id="11" name="100%" descr="preencoded.png">    </p:cNvPr>
          <p:cNvPicPr>
            <a:picLocks noChangeAspect="1"/>
          </p:cNvPicPr>
          <p:nvPr/>
        </p:nvPicPr>
        <p:blipFill>
          <a:blip r:embed="rId16">
            <a:extLst>
              <a:ext uri="{96DAC541-7B7A-43D3-8B79-37D633B846F1}">
                <asvg:svgBlip xmlns:asvg="http://schemas.microsoft.com/office/drawing/2016/SVG/main" r:embed="rId17"/>
              </a:ext>
            </a:extLst>
          </a:blip>
          <a:srcRect l="0" r="0" t="0" b="0"/>
          <a:stretch/>
        </p:blipFill>
        <p:spPr>
          <a:xfrm>
            <a:off x="6637018" y="2020824"/>
            <a:ext cx="781050" cy="238125"/>
          </a:xfrm>
          <a:prstGeom prst="rect">
            <a:avLst/>
          </a:prstGeom>
        </p:spPr>
      </p:pic>
      <p:pic>
        <p:nvPicPr>
          <p:cNvPr id="12" name="50%" descr="preencoded.png">    </p:cNvPr>
          <p:cNvPicPr>
            <a:picLocks noChangeAspect="1"/>
          </p:cNvPicPr>
          <p:nvPr/>
        </p:nvPicPr>
        <p:blipFill>
          <a:blip r:embed="rId18">
            <a:extLst>
              <a:ext uri="{96DAC541-7B7A-43D3-8B79-37D633B846F1}">
                <asvg:svgBlip xmlns:asvg="http://schemas.microsoft.com/office/drawing/2016/SVG/main" r:embed="rId19"/>
              </a:ext>
            </a:extLst>
          </a:blip>
          <a:srcRect l="0" r="0" t="0" b="0"/>
          <a:stretch/>
        </p:blipFill>
        <p:spPr>
          <a:xfrm>
            <a:off x="6635307" y="4659249"/>
            <a:ext cx="647700" cy="238125"/>
          </a:xfrm>
          <a:prstGeom prst="rect">
            <a:avLst/>
          </a:prstGeom>
        </p:spPr>
      </p:pic>
      <p:pic>
        <p:nvPicPr>
          <p:cNvPr id="13" name="Mask group" descr="preencoded.png">    </p:cNvPr>
          <p:cNvPicPr>
            <a:picLocks noChangeAspect="1"/>
          </p:cNvPicPr>
          <p:nvPr/>
        </p:nvPicPr>
        <p:blipFill>
          <a:blip r:embed="rId20"/>
          <a:srcRect l="0" r="0" t="0" b="0"/>
          <a:stretch/>
        </p:blipFill>
        <p:spPr>
          <a:xfrm>
            <a:off x="12296775" y="4076700"/>
            <a:ext cx="5991225" cy="62103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2" name="Rectangle 19"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0" y="0"/>
            <a:ext cx="18288000" cy="10287000"/>
          </a:xfrm>
          <a:prstGeom prst="rect">
            <a:avLst/>
          </a:prstGeom>
        </p:spPr>
      </p:pic>
      <p:pic>
        <p:nvPicPr>
          <p:cNvPr id="3" name="1850_5df8f8c67d9491.72078238_Loop-graphite-02 1" descr="preencoded.png">    </p:cNvPr>
          <p:cNvPicPr>
            <a:picLocks noChangeAspect="1"/>
          </p:cNvPicPr>
          <p:nvPr/>
        </p:nvPicPr>
        <p:blipFill>
          <a:blip r:embed="rId3"/>
          <a:srcRect l="0" r="0" t="0" b="0"/>
          <a:stretch/>
        </p:blipFill>
        <p:spPr>
          <a:xfrm>
            <a:off x="5772150" y="0"/>
            <a:ext cx="12515850" cy="10287000"/>
          </a:xfrm>
          <a:prstGeom prst="rect">
            <a:avLst/>
          </a:prstGeom>
        </p:spPr>
      </p:pic>
      <p:pic>
        <p:nvPicPr>
          <p:cNvPr id="4" name="Group 3" descr="preencoded.png">    </p:cNvPr>
          <p:cNvPicPr>
            <a:picLocks noChangeAspect="1"/>
          </p:cNvPicPr>
          <p:nvPr/>
        </p:nvPicPr>
        <p:blipFill>
          <a:blip r:embed="rId4"/>
          <a:srcRect l="0" r="0" t="0" b="0"/>
          <a:stretch/>
        </p:blipFill>
        <p:spPr>
          <a:xfrm>
            <a:off x="5890952" y="4343400"/>
            <a:ext cx="11887200" cy="1676400"/>
          </a:xfrm>
          <a:prstGeom prst="rect">
            <a:avLst/>
          </a:prstGeom>
        </p:spPr>
      </p:pic>
      <p:pic>
        <p:nvPicPr>
          <p:cNvPr id="5" name="Rectangle 21" descr="preencoded.pn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0" y="5553075"/>
            <a:ext cx="9620250" cy="4524375"/>
          </a:xfrm>
          <a:prstGeom prst="rect">
            <a:avLst/>
          </a:prstGeom>
        </p:spPr>
      </p:pic>
      <p:pic>
        <p:nvPicPr>
          <p:cNvPr id="6" name="Stroke" descr="preencoded.png">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2447925" y="666750"/>
            <a:ext cx="3324225" cy="6086475"/>
          </a:xfrm>
          <a:prstGeom prst="rect">
            <a:avLst/>
          </a:prstGeom>
        </p:spPr>
      </p:pic>
      <p:pic>
        <p:nvPicPr>
          <p:cNvPr id="7" name="Stroke" descr="preencoded.png">    </p:cNvPr>
          <p:cNvPicPr>
            <a:picLocks noChangeAspect="1"/>
          </p:cNvPicPr>
          <p:nvPr/>
        </p:nvPicPr>
        <p:blipFill>
          <a:blip r:embed="rId9">
            <a:extLst>
              <a:ext uri="{96DAC541-7B7A-43D3-8B79-37D633B846F1}">
                <asvg:svgBlip xmlns:asvg="http://schemas.microsoft.com/office/drawing/2016/SVG/main" r:embed="rId10"/>
              </a:ext>
            </a:extLst>
          </a:blip>
          <a:srcRect l="0" r="0" t="0" b="0"/>
          <a:stretch/>
        </p:blipFill>
        <p:spPr>
          <a:xfrm>
            <a:off x="0" y="666750"/>
            <a:ext cx="1971675" cy="6143625"/>
          </a:xfrm>
          <a:prstGeom prst="rect">
            <a:avLst/>
          </a:prstGeom>
        </p:spPr>
      </p:pic>
      <p:pic>
        <p:nvPicPr>
          <p:cNvPr id="8" name="5.UNOBTRUSIVE (Tidak Mengganggu)" descr="preencoded.png">    </p:cNvPr>
          <p:cNvPicPr>
            <a:picLocks noChangeAspect="1"/>
          </p:cNvPicPr>
          <p:nvPr/>
        </p:nvPicPr>
        <p:blipFill>
          <a:blip r:embed="rId11">
            <a:extLst>
              <a:ext uri="{96DAC541-7B7A-43D3-8B79-37D633B846F1}">
                <asvg:svgBlip xmlns:asvg="http://schemas.microsoft.com/office/drawing/2016/SVG/main" r:embed="rId12"/>
              </a:ext>
            </a:extLst>
          </a:blip>
          <a:srcRect l="0" r="0" t="0" b="0"/>
          <a:stretch/>
        </p:blipFill>
        <p:spPr>
          <a:xfrm>
            <a:off x="683893" y="5741670"/>
            <a:ext cx="7458075" cy="1628775"/>
          </a:xfrm>
          <a:prstGeom prst="rect">
            <a:avLst/>
          </a:prstGeom>
        </p:spPr>
      </p:pic>
      <p:pic>
        <p:nvPicPr>
          <p:cNvPr id="9" name="Sifat utama material reflektifnya memantulkan cahaya kembali ke sumbernya (misalnya lampu mobil). Efek ini baru menjadi signifikan dan terlihat jelas saat kondisi cahaya redup atau gelap dan terkena sorotan lampu.dirancang agar tidak mencolok di siang hari" descr="preencoded.png">    </p:cNvPr>
          <p:cNvPicPr>
            <a:picLocks noChangeAspect="1"/>
          </p:cNvPicPr>
          <p:nvPr/>
        </p:nvPicPr>
        <p:blipFill>
          <a:blip r:embed="rId13">
            <a:extLst>
              <a:ext uri="{96DAC541-7B7A-43D3-8B79-37D633B846F1}">
                <asvg:svgBlip xmlns:asvg="http://schemas.microsoft.com/office/drawing/2016/SVG/main" r:embed="rId14"/>
              </a:ext>
            </a:extLst>
          </a:blip>
          <a:srcRect l="0" r="0" t="0" b="0"/>
          <a:stretch/>
        </p:blipFill>
        <p:spPr>
          <a:xfrm>
            <a:off x="357522" y="7905750"/>
            <a:ext cx="8896359" cy="1981200"/>
          </a:xfrm>
          <a:prstGeom prst="rect">
            <a:avLst/>
          </a:prstGeom>
        </p:spPr>
      </p:pic>
      <p:pic>
        <p:nvPicPr>
          <p:cNvPr id="10" name="logo_closca_black 1" descr="preencoded.png">    </p:cNvPr>
          <p:cNvPicPr>
            <a:picLocks noChangeAspect="1"/>
          </p:cNvPicPr>
          <p:nvPr/>
        </p:nvPicPr>
        <p:blipFill>
          <a:blip r:embed="rId15"/>
          <a:srcRect l="0" r="0" t="0" b="0"/>
          <a:stretch/>
        </p:blipFill>
        <p:spPr>
          <a:xfrm>
            <a:off x="5772150" y="666750"/>
            <a:ext cx="3295650" cy="981075"/>
          </a:xfrm>
          <a:prstGeom prst="rect">
            <a:avLst/>
          </a:prstGeom>
        </p:spPr>
      </p:pic>
      <p:pic>
        <p:nvPicPr>
          <p:cNvPr id="11" name="Rectangle 22" descr="preencoded.png">    </p:cNvPr>
          <p:cNvPicPr>
            <a:picLocks noChangeAspect="1"/>
          </p:cNvPicPr>
          <p:nvPr/>
        </p:nvPicPr>
        <p:blipFill>
          <a:blip r:embed="rId16">
            <a:extLst>
              <a:ext uri="{96DAC541-7B7A-43D3-8B79-37D633B846F1}">
                <asvg:svgBlip xmlns:asvg="http://schemas.microsoft.com/office/drawing/2016/SVG/main" r:embed="rId17"/>
              </a:ext>
            </a:extLst>
          </a:blip>
          <a:srcRect l="0" r="0" t="0" b="0"/>
          <a:stretch/>
        </p:blipFill>
        <p:spPr>
          <a:xfrm>
            <a:off x="9144000" y="9153525"/>
            <a:ext cx="1114425" cy="11144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Rectangle 23" descr="preencoded.png">    </p:cNvPr>
          <p:cNvPicPr>
            <a:picLocks noChangeAspect="1"/>
          </p:cNvPicPr>
          <p:nvPr/>
        </p:nvPicPr>
        <p:blipFill>
          <a:blip r:embed="rId1"/>
          <a:srcRect l="0" r="0" t="0" b="0"/>
          <a:stretch/>
        </p:blipFill>
        <p:spPr>
          <a:xfrm>
            <a:off x="0" y="0"/>
            <a:ext cx="18288000" cy="10287000"/>
          </a:xfrm>
          <a:prstGeom prst="rect">
            <a:avLst/>
          </a:prstGeom>
        </p:spPr>
      </p:pic>
      <p:pic>
        <p:nvPicPr>
          <p:cNvPr id="3" name="Rectangle 36" descr="preencoded.png">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0" y="9915525"/>
            <a:ext cx="18288000" cy="371475"/>
          </a:xfrm>
          <a:prstGeom prst="rect">
            <a:avLst/>
          </a:prstGeom>
        </p:spPr>
      </p:pic>
      <p:pic>
        <p:nvPicPr>
          <p:cNvPr id="4" name="Black and white monochrome background abstract texture with dots 1" descr="preencoded.png">    </p:cNvPr>
          <p:cNvPicPr>
            <a:picLocks noChangeAspect="1"/>
          </p:cNvPicPr>
          <p:nvPr/>
        </p:nvPicPr>
        <p:blipFill>
          <a:blip r:embed="rId4"/>
          <a:srcRect l="0" r="0" t="0" b="0"/>
          <a:stretch/>
        </p:blipFill>
        <p:spPr>
          <a:xfrm>
            <a:off x="0" y="0"/>
            <a:ext cx="18288000" cy="10287000"/>
          </a:xfrm>
          <a:prstGeom prst="rect">
            <a:avLst/>
          </a:prstGeom>
        </p:spPr>
      </p:pic>
      <p:pic>
        <p:nvPicPr>
          <p:cNvPr id="5" name="Ellipse 3" descr="preencoded.pn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0" y="0"/>
            <a:ext cx="8286750" cy="10287000"/>
          </a:xfrm>
          <a:prstGeom prst="rect">
            <a:avLst/>
          </a:prstGeom>
        </p:spPr>
      </p:pic>
      <p:pic>
        <p:nvPicPr>
          <p:cNvPr id="6" name="Mask group" descr="preencoded.png">    </p:cNvPr>
          <p:cNvPicPr>
            <a:picLocks noChangeAspect="1"/>
          </p:cNvPicPr>
          <p:nvPr/>
        </p:nvPicPr>
        <p:blipFill>
          <a:blip r:embed="rId7"/>
          <a:srcRect l="0" r="0" t="0" b="0"/>
          <a:stretch/>
        </p:blipFill>
        <p:spPr>
          <a:xfrm>
            <a:off x="0" y="0"/>
            <a:ext cx="7829550" cy="10287000"/>
          </a:xfrm>
          <a:prstGeom prst="rect">
            <a:avLst/>
          </a:prstGeom>
        </p:spPr>
      </p:pic>
      <p:pic>
        <p:nvPicPr>
          <p:cNvPr id="7" name="Mask group" descr="preencoded.png">    </p:cNvPr>
          <p:cNvPicPr>
            <a:picLocks noChangeAspect="1"/>
          </p:cNvPicPr>
          <p:nvPr/>
        </p:nvPicPr>
        <p:blipFill>
          <a:blip r:embed="rId8"/>
          <a:srcRect l="0" r="0" t="0" b="0"/>
          <a:stretch/>
        </p:blipFill>
        <p:spPr>
          <a:xfrm>
            <a:off x="0" y="0"/>
            <a:ext cx="8282825" cy="10287000"/>
          </a:xfrm>
          <a:prstGeom prst="rect">
            <a:avLst/>
          </a:prstGeom>
        </p:spPr>
      </p:pic>
      <p:pic>
        <p:nvPicPr>
          <p:cNvPr id="8" name="6.HONEST (jujur)" descr="preencoded.png">    </p:cNvPr>
          <p:cNvPicPr>
            <a:picLocks noChangeAspect="1"/>
          </p:cNvPicPr>
          <p:nvPr/>
        </p:nvPicPr>
        <p:blipFill>
          <a:blip r:embed="rId9">
            <a:extLst>
              <a:ext uri="{96DAC541-7B7A-43D3-8B79-37D633B846F1}">
                <asvg:svgBlip xmlns:asvg="http://schemas.microsoft.com/office/drawing/2016/SVG/main" r:embed="rId10"/>
              </a:ext>
            </a:extLst>
          </a:blip>
          <a:srcRect l="0" r="0" t="0" b="0"/>
          <a:stretch/>
        </p:blipFill>
        <p:spPr>
          <a:xfrm>
            <a:off x="403482" y="673989"/>
            <a:ext cx="4238628" cy="1952625"/>
          </a:xfrm>
          <a:prstGeom prst="rect">
            <a:avLst/>
          </a:prstGeom>
        </p:spPr>
      </p:pic>
      <p:pic>
        <p:nvPicPr>
          <p:cNvPr id="9" name="Closca secara transparan mengkomunikasikan fungsi dan material produknya. fungsinya sebagai pelindung kepala dengan fitur tambahan untuk visibilitas. Material reflektif adalah penambahan fungsional" descr="preencoded.png">    </p:cNvPr>
          <p:cNvPicPr>
            <a:picLocks noChangeAspect="1"/>
          </p:cNvPicPr>
          <p:nvPr/>
        </p:nvPicPr>
        <p:blipFill>
          <a:blip r:embed="rId11">
            <a:extLst>
              <a:ext uri="{96DAC541-7B7A-43D3-8B79-37D633B846F1}">
                <asvg:svgBlip xmlns:asvg="http://schemas.microsoft.com/office/drawing/2016/SVG/main" r:embed="rId12"/>
              </a:ext>
            </a:extLst>
          </a:blip>
          <a:srcRect l="0" r="0" t="0" b="0"/>
          <a:stretch/>
        </p:blipFill>
        <p:spPr>
          <a:xfrm>
            <a:off x="7836405" y="190500"/>
            <a:ext cx="7591425" cy="1981200"/>
          </a:xfrm>
          <a:prstGeom prst="rect">
            <a:avLst/>
          </a:prstGeom>
        </p:spPr>
      </p:pic>
      <p:pic>
        <p:nvPicPr>
          <p:cNvPr id="10" name="logo_closca_black 1" descr="preencoded.png">    </p:cNvPr>
          <p:cNvPicPr>
            <a:picLocks noChangeAspect="1"/>
          </p:cNvPicPr>
          <p:nvPr/>
        </p:nvPicPr>
        <p:blipFill>
          <a:blip r:embed="rId13"/>
          <a:srcRect l="0" r="0" t="0" b="0"/>
          <a:stretch/>
        </p:blipFill>
        <p:spPr>
          <a:xfrm>
            <a:off x="0" y="9305925"/>
            <a:ext cx="3295650" cy="981075"/>
          </a:xfrm>
          <a:prstGeom prst="rect">
            <a:avLst/>
          </a:prstGeom>
        </p:spPr>
      </p:pic>
      <p:pic>
        <p:nvPicPr>
          <p:cNvPr id="11" name="Group 4" descr="preencoded.png">    </p:cNvPr>
          <p:cNvPicPr>
            <a:picLocks noChangeAspect="1"/>
          </p:cNvPicPr>
          <p:nvPr/>
        </p:nvPicPr>
        <p:blipFill>
          <a:blip r:embed="rId14"/>
          <a:srcRect l="0" r="0" t="0" b="0"/>
          <a:stretch/>
        </p:blipFill>
        <p:spPr>
          <a:xfrm>
            <a:off x="8724900" y="1933575"/>
            <a:ext cx="8353425" cy="8353425"/>
          </a:xfrm>
          <a:prstGeom prst="rect">
            <a:avLst/>
          </a:prstGeom>
        </p:spPr>
      </p:pic>
      <p:pic>
        <p:nvPicPr>
          <p:cNvPr id="12" name="Rectangle 26" descr="preencoded.png">    </p:cNvPr>
          <p:cNvPicPr>
            <a:picLocks noChangeAspect="1"/>
          </p:cNvPicPr>
          <p:nvPr/>
        </p:nvPicPr>
        <p:blipFill>
          <a:blip r:embed="rId15">
            <a:extLst>
              <a:ext uri="{96DAC541-7B7A-43D3-8B79-37D633B846F1}">
                <asvg:svgBlip xmlns:asvg="http://schemas.microsoft.com/office/drawing/2016/SVG/main" r:embed="rId16"/>
              </a:ext>
            </a:extLst>
          </a:blip>
          <a:srcRect l="0" r="0" t="0" b="0"/>
          <a:stretch/>
        </p:blipFill>
        <p:spPr>
          <a:xfrm>
            <a:off x="9144000" y="3657600"/>
            <a:ext cx="1752600" cy="866775"/>
          </a:xfrm>
          <a:prstGeom prst="rect">
            <a:avLst/>
          </a:prstGeom>
        </p:spPr>
      </p:pic>
      <p:pic>
        <p:nvPicPr>
          <p:cNvPr id="13" name="Rectangle 27" descr="preencoded.png">    </p:cNvPr>
          <p:cNvPicPr>
            <a:picLocks noChangeAspect="1"/>
          </p:cNvPicPr>
          <p:nvPr/>
        </p:nvPicPr>
        <p:blipFill>
          <a:blip r:embed="rId17">
            <a:extLst>
              <a:ext uri="{96DAC541-7B7A-43D3-8B79-37D633B846F1}">
                <asvg:svgBlip xmlns:asvg="http://schemas.microsoft.com/office/drawing/2016/SVG/main" r:embed="rId18"/>
              </a:ext>
            </a:extLst>
          </a:blip>
          <a:srcRect l="0" r="0" t="0" b="0"/>
          <a:stretch/>
        </p:blipFill>
        <p:spPr>
          <a:xfrm>
            <a:off x="10020300" y="2400300"/>
            <a:ext cx="2295525" cy="866775"/>
          </a:xfrm>
          <a:prstGeom prst="rect">
            <a:avLst/>
          </a:prstGeom>
        </p:spPr>
      </p:pic>
      <p:pic>
        <p:nvPicPr>
          <p:cNvPr id="14" name="Rectangle 28" descr="preencoded.png">    </p:cNvPr>
          <p:cNvPicPr>
            <a:picLocks noChangeAspect="1"/>
          </p:cNvPicPr>
          <p:nvPr/>
        </p:nvPicPr>
        <p:blipFill>
          <a:blip r:embed="rId19">
            <a:extLst>
              <a:ext uri="{96DAC541-7B7A-43D3-8B79-37D633B846F1}">
                <asvg:svgBlip xmlns:asvg="http://schemas.microsoft.com/office/drawing/2016/SVG/main" r:embed="rId20"/>
              </a:ext>
            </a:extLst>
          </a:blip>
          <a:srcRect l="0" r="0" t="0" b="0"/>
          <a:stretch/>
        </p:blipFill>
        <p:spPr>
          <a:xfrm>
            <a:off x="12753975" y="2447925"/>
            <a:ext cx="2295525" cy="866775"/>
          </a:xfrm>
          <a:prstGeom prst="rect">
            <a:avLst/>
          </a:prstGeom>
        </p:spPr>
      </p:pic>
      <p:pic>
        <p:nvPicPr>
          <p:cNvPr id="15" name="Rectangle 29" descr="preencoded.png">    </p:cNvPr>
          <p:cNvPicPr>
            <a:picLocks noChangeAspect="1"/>
          </p:cNvPicPr>
          <p:nvPr/>
        </p:nvPicPr>
        <p:blipFill>
          <a:blip r:embed="rId21">
            <a:extLst>
              <a:ext uri="{96DAC541-7B7A-43D3-8B79-37D633B846F1}">
                <asvg:svgBlip xmlns:asvg="http://schemas.microsoft.com/office/drawing/2016/SVG/main" r:embed="rId22"/>
              </a:ext>
            </a:extLst>
          </a:blip>
          <a:srcRect l="0" r="0" t="0" b="0"/>
          <a:stretch/>
        </p:blipFill>
        <p:spPr>
          <a:xfrm>
            <a:off x="15097125" y="3657600"/>
            <a:ext cx="1819275" cy="695325"/>
          </a:xfrm>
          <a:prstGeom prst="rect">
            <a:avLst/>
          </a:prstGeom>
        </p:spPr>
      </p:pic>
      <p:pic>
        <p:nvPicPr>
          <p:cNvPr id="16" name="Rectangle 30" descr="preencoded.png">    </p:cNvPr>
          <p:cNvPicPr>
            <a:picLocks noChangeAspect="1"/>
          </p:cNvPicPr>
          <p:nvPr/>
        </p:nvPicPr>
        <p:blipFill>
          <a:blip r:embed="rId23">
            <a:extLst>
              <a:ext uri="{96DAC541-7B7A-43D3-8B79-37D633B846F1}">
                <asvg:svgBlip xmlns:asvg="http://schemas.microsoft.com/office/drawing/2016/SVG/main" r:embed="rId24"/>
              </a:ext>
            </a:extLst>
          </a:blip>
          <a:srcRect l="0" r="0" t="0" b="0"/>
          <a:stretch/>
        </p:blipFill>
        <p:spPr>
          <a:xfrm>
            <a:off x="14763750" y="7105650"/>
            <a:ext cx="1819275" cy="962025"/>
          </a:xfrm>
          <a:prstGeom prst="rect">
            <a:avLst/>
          </a:prstGeom>
        </p:spPr>
      </p:pic>
      <p:pic>
        <p:nvPicPr>
          <p:cNvPr id="17" name="Rectangle 31" descr="preencoded.png">    </p:cNvPr>
          <p:cNvPicPr>
            <a:picLocks noChangeAspect="1"/>
          </p:cNvPicPr>
          <p:nvPr/>
        </p:nvPicPr>
        <p:blipFill>
          <a:blip r:embed="rId25">
            <a:extLst>
              <a:ext uri="{96DAC541-7B7A-43D3-8B79-37D633B846F1}">
                <asvg:svgBlip xmlns:asvg="http://schemas.microsoft.com/office/drawing/2016/SVG/main" r:embed="rId26"/>
              </a:ext>
            </a:extLst>
          </a:blip>
          <a:srcRect l="0" r="0" t="0" b="0"/>
          <a:stretch/>
        </p:blipFill>
        <p:spPr>
          <a:xfrm>
            <a:off x="14535150" y="8686800"/>
            <a:ext cx="1819275" cy="962025"/>
          </a:xfrm>
          <a:prstGeom prst="rect">
            <a:avLst/>
          </a:prstGeom>
        </p:spPr>
      </p:pic>
      <p:pic>
        <p:nvPicPr>
          <p:cNvPr id="18" name="Rectangle 32" descr="preencoded.png">    </p:cNvPr>
          <p:cNvPicPr>
            <a:picLocks noChangeAspect="1"/>
          </p:cNvPicPr>
          <p:nvPr/>
        </p:nvPicPr>
        <p:blipFill>
          <a:blip r:embed="rId27">
            <a:extLst>
              <a:ext uri="{96DAC541-7B7A-43D3-8B79-37D633B846F1}">
                <asvg:svgBlip xmlns:asvg="http://schemas.microsoft.com/office/drawing/2016/SVG/main" r:embed="rId28"/>
              </a:ext>
            </a:extLst>
          </a:blip>
          <a:srcRect l="0" r="0" t="0" b="0"/>
          <a:stretch/>
        </p:blipFill>
        <p:spPr>
          <a:xfrm>
            <a:off x="12753975" y="9105900"/>
            <a:ext cx="1666875" cy="685800"/>
          </a:xfrm>
          <a:prstGeom prst="rect">
            <a:avLst/>
          </a:prstGeom>
        </p:spPr>
      </p:pic>
      <p:pic>
        <p:nvPicPr>
          <p:cNvPr id="19" name="Rectangle 33" descr="preencoded.png">    </p:cNvPr>
          <p:cNvPicPr>
            <a:picLocks noChangeAspect="1"/>
          </p:cNvPicPr>
          <p:nvPr/>
        </p:nvPicPr>
        <p:blipFill>
          <a:blip r:embed="rId29">
            <a:extLst>
              <a:ext uri="{96DAC541-7B7A-43D3-8B79-37D633B846F1}">
                <asvg:svgBlip xmlns:asvg="http://schemas.microsoft.com/office/drawing/2016/SVG/main" r:embed="rId30"/>
              </a:ext>
            </a:extLst>
          </a:blip>
          <a:srcRect l="0" r="0" t="0" b="0"/>
          <a:stretch/>
        </p:blipFill>
        <p:spPr>
          <a:xfrm>
            <a:off x="10020300" y="9105900"/>
            <a:ext cx="2171700" cy="685800"/>
          </a:xfrm>
          <a:prstGeom prst="rect">
            <a:avLst/>
          </a:prstGeom>
        </p:spPr>
      </p:pic>
      <p:pic>
        <p:nvPicPr>
          <p:cNvPr id="20" name="Rectangle 34" descr="preencoded.png">    </p:cNvPr>
          <p:cNvPicPr>
            <a:picLocks noChangeAspect="1"/>
          </p:cNvPicPr>
          <p:nvPr/>
        </p:nvPicPr>
        <p:blipFill>
          <a:blip r:embed="rId31">
            <a:extLst>
              <a:ext uri="{96DAC541-7B7A-43D3-8B79-37D633B846F1}">
                <asvg:svgBlip xmlns:asvg="http://schemas.microsoft.com/office/drawing/2016/SVG/main" r:embed="rId32"/>
              </a:ext>
            </a:extLst>
          </a:blip>
          <a:srcRect l="0" r="0" t="0" b="0"/>
          <a:stretch/>
        </p:blipFill>
        <p:spPr>
          <a:xfrm>
            <a:off x="9144000" y="7581900"/>
            <a:ext cx="2171700" cy="9620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Rectangle 25"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0" y="0"/>
            <a:ext cx="18288000" cy="10287000"/>
          </a:xfrm>
          <a:prstGeom prst="rect">
            <a:avLst/>
          </a:prstGeom>
        </p:spPr>
      </p:pic>
      <p:pic>
        <p:nvPicPr>
          <p:cNvPr id="3" name="Rectangle 39" descr="preencoded.png">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0" y="9925050"/>
            <a:ext cx="18288000" cy="361950"/>
          </a:xfrm>
          <a:prstGeom prst="rect">
            <a:avLst/>
          </a:prstGeom>
        </p:spPr>
      </p:pic>
      <p:pic>
        <p:nvPicPr>
          <p:cNvPr id="4" name="Rectangle 35" descr="preencoded.pn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0" y="0"/>
            <a:ext cx="10887075" cy="10287000"/>
          </a:xfrm>
          <a:prstGeom prst="rect">
            <a:avLst/>
          </a:prstGeom>
        </p:spPr>
      </p:pic>
      <p:pic>
        <p:nvPicPr>
          <p:cNvPr id="5" name="Closca Helmets dirancang untuk memiliki masa pakai yang lama (selama tidak mengalami benturan signifikan). Sistem pelipatannya yang telah dipatenkan mencegah helm terlipat jika terjadi tabrakan." descr="preencoded.png">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11333801" y="3990975"/>
            <a:ext cx="6677025" cy="2800350"/>
          </a:xfrm>
          <a:prstGeom prst="rect">
            <a:avLst/>
          </a:prstGeom>
        </p:spPr>
      </p:pic>
      <p:pic>
        <p:nvPicPr>
          <p:cNvPr id="6" name="Screenshot 2025-05-18 141901 2" descr="preencoded.png">    </p:cNvPr>
          <p:cNvPicPr>
            <a:picLocks noChangeAspect="1"/>
          </p:cNvPicPr>
          <p:nvPr/>
        </p:nvPicPr>
        <p:blipFill>
          <a:blip r:embed="rId9"/>
          <a:srcRect l="0" r="0" t="0" b="0"/>
          <a:stretch/>
        </p:blipFill>
        <p:spPr>
          <a:xfrm>
            <a:off x="0" y="1419225"/>
            <a:ext cx="10868025" cy="7877175"/>
          </a:xfrm>
          <a:prstGeom prst="rect">
            <a:avLst/>
          </a:prstGeom>
        </p:spPr>
      </p:pic>
      <p:pic>
        <p:nvPicPr>
          <p:cNvPr id="7" name="7.DURABILITY (tahan lama)" descr="preencoded.png">    </p:cNvPr>
          <p:cNvPicPr>
            <a:picLocks noChangeAspect="1"/>
          </p:cNvPicPr>
          <p:nvPr/>
        </p:nvPicPr>
        <p:blipFill>
          <a:blip r:embed="rId10">
            <a:extLst>
              <a:ext uri="{96DAC541-7B7A-43D3-8B79-37D633B846F1}">
                <asvg:svgBlip xmlns:asvg="http://schemas.microsoft.com/office/drawing/2016/SVG/main" r:embed="rId11"/>
              </a:ext>
            </a:extLst>
          </a:blip>
          <a:srcRect l="0" r="0" t="0" b="0"/>
          <a:stretch/>
        </p:blipFill>
        <p:spPr>
          <a:xfrm>
            <a:off x="11357223" y="1226058"/>
            <a:ext cx="5972175" cy="1914525"/>
          </a:xfrm>
          <a:prstGeom prst="rect">
            <a:avLst/>
          </a:prstGeom>
        </p:spPr>
      </p:pic>
      <p:pic>
        <p:nvPicPr>
          <p:cNvPr id="8" name="logo_closca_black 1" descr="preencoded.png">    </p:cNvPr>
          <p:cNvPicPr>
            <a:picLocks noChangeAspect="1"/>
          </p:cNvPicPr>
          <p:nvPr/>
        </p:nvPicPr>
        <p:blipFill>
          <a:blip r:embed="rId12"/>
          <a:srcRect l="0" r="0" t="0" b="0"/>
          <a:stretch/>
        </p:blipFill>
        <p:spPr>
          <a:xfrm>
            <a:off x="0" y="209550"/>
            <a:ext cx="3295650" cy="981075"/>
          </a:xfrm>
          <a:prstGeom prst="rect">
            <a:avLst/>
          </a:prstGeom>
        </p:spPr>
      </p:pic>
      <p:pic>
        <p:nvPicPr>
          <p:cNvPr id="9" name="Rectangle 37" descr="preencoded.png">    </p:cNvPr>
          <p:cNvPicPr>
            <a:picLocks noChangeAspect="1"/>
          </p:cNvPicPr>
          <p:nvPr/>
        </p:nvPicPr>
        <p:blipFill>
          <a:blip r:embed="rId13">
            <a:extLst>
              <a:ext uri="{96DAC541-7B7A-43D3-8B79-37D633B846F1}">
                <asvg:svgBlip xmlns:asvg="http://schemas.microsoft.com/office/drawing/2016/SVG/main" r:embed="rId14"/>
              </a:ext>
            </a:extLst>
          </a:blip>
          <a:srcRect l="0" r="0" t="0" b="0"/>
          <a:stretch/>
        </p:blipFill>
        <p:spPr>
          <a:xfrm>
            <a:off x="3257550" y="209550"/>
            <a:ext cx="7629525" cy="981075"/>
          </a:xfrm>
          <a:prstGeom prst="rect">
            <a:avLst/>
          </a:prstGeom>
        </p:spPr>
      </p:pic>
      <p:pic>
        <p:nvPicPr>
          <p:cNvPr id="10" name="Rectangle 38" descr="preencoded.png">    </p:cNvPr>
          <p:cNvPicPr>
            <a:picLocks noChangeAspect="1"/>
          </p:cNvPicPr>
          <p:nvPr/>
        </p:nvPicPr>
        <p:blipFill>
          <a:blip r:embed="rId15">
            <a:extLst>
              <a:ext uri="{96DAC541-7B7A-43D3-8B79-37D633B846F1}">
                <asvg:svgBlip xmlns:asvg="http://schemas.microsoft.com/office/drawing/2016/SVG/main" r:embed="rId16"/>
              </a:ext>
            </a:extLst>
          </a:blip>
          <a:srcRect l="0" r="0" t="0" b="0"/>
          <a:stretch/>
        </p:blipFill>
        <p:spPr>
          <a:xfrm>
            <a:off x="771525" y="8924925"/>
            <a:ext cx="1704975" cy="13620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2025-05-20T01:54:33Z</dcterms:created>
  <dcterms:modified xsi:type="dcterms:W3CDTF">2025-05-20T01:54:33Z</dcterms:modified>
</cp:coreProperties>
</file>